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8" roundtripDataSignature="AMtx7mhqIrYL4hU9YWEmA2Iu4lvdtLTG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8E516AB-6A04-4E06-98E4-5AFEF054D982}">
  <a:tblStyle styleId="{78E516AB-6A04-4E06-98E4-5AFEF054D982}" styleName="Table_0">
    <a:wholeTbl>
      <a:tcTxStyle b="off" i="off">
        <a:font>
          <a:latin typeface="Cambria"/>
          <a:ea typeface="Cambria"/>
          <a:cs typeface="Cambria"/>
        </a:font>
        <a:schemeClr val="dk1"/>
      </a:tcTxStyle>
      <a:tcStyle>
        <a:tcBdr>
          <a:lef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F1E9E7"/>
          </a:solidFill>
        </a:fill>
      </a:tcStyle>
    </a:band1H>
    <a:band2H>
      <a:tcTxStyle/>
    </a:band2H>
    <a:band1V>
      <a:tcTxStyle/>
      <a:tcStyle>
        <a:fill>
          <a:solidFill>
            <a:srgbClr val="F1E9E7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mbria"/>
          <a:ea typeface="Cambria"/>
          <a:cs typeface="Cambria"/>
        </a:font>
        <a:schemeClr val="lt1"/>
      </a:tcTxStyle>
      <a:tcStyle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0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1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3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6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7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8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9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/>
          <p:nvPr>
            <p:ph type="ctrTitle"/>
          </p:nvPr>
        </p:nvSpPr>
        <p:spPr>
          <a:xfrm>
            <a:off x="1066800" y="260604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Cambria"/>
              <a:buNone/>
              <a:defRPr sz="6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" type="subTitle"/>
          </p:nvPr>
        </p:nvSpPr>
        <p:spPr>
          <a:xfrm>
            <a:off x="1066800" y="5360437"/>
            <a:ext cx="100584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 cap="none">
                <a:solidFill>
                  <a:srgbClr val="7E3D1E"/>
                </a:solidFill>
              </a:defRPr>
            </a:lvl1pPr>
            <a:lvl2pPr lvl="1" algn="ctr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  <a:defRPr sz="1801"/>
            </a:lvl3pPr>
            <a:lvl4pPr lvl="3" algn="ctr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13"/>
          <p:cNvSpPr/>
          <p:nvPr/>
        </p:nvSpPr>
        <p:spPr>
          <a:xfrm>
            <a:off x="0" y="5888736"/>
            <a:ext cx="12192000" cy="10972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" rotWithShape="0" algn="t" dir="5400000" dist="254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1" u="none" cap="none" strike="noStrik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4038600" y="-914400"/>
            <a:ext cx="4114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/>
          <p:nvPr>
            <p:ph type="title"/>
          </p:nvPr>
        </p:nvSpPr>
        <p:spPr>
          <a:xfrm rot="5400000">
            <a:off x="7430116" y="2477127"/>
            <a:ext cx="556136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" type="body"/>
          </p:nvPr>
        </p:nvSpPr>
        <p:spPr>
          <a:xfrm rot="5400000">
            <a:off x="2446635" y="-769005"/>
            <a:ext cx="5561370" cy="7863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3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3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66440" y="283"/>
            <a:ext cx="4435717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14"/>
          <p:cNvSpPr txBox="1"/>
          <p:nvPr>
            <p:ph type="title"/>
          </p:nvPr>
        </p:nvSpPr>
        <p:spPr>
          <a:xfrm>
            <a:off x="8229601" y="2514600"/>
            <a:ext cx="347472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E3D1E"/>
              </a:buClr>
              <a:buSzPts val="3200"/>
              <a:buFont typeface="Cambria"/>
              <a:buNone/>
              <a:defRPr sz="3200">
                <a:solidFill>
                  <a:srgbClr val="7E3D1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body"/>
          </p:nvPr>
        </p:nvSpPr>
        <p:spPr>
          <a:xfrm>
            <a:off x="790303" y="685800"/>
            <a:ext cx="6126480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63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1"/>
              <a:buChar char="•"/>
              <a:defRPr sz="1801"/>
            </a:lvl2pPr>
            <a:lvl3pPr indent="-3302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63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4pPr>
            <a:lvl5pPr indent="-317563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5pPr>
            <a:lvl6pPr indent="-3556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2000"/>
              <a:buChar char="•"/>
              <a:defRPr sz="2000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" name="Google Shape;24;p14"/>
          <p:cNvSpPr txBox="1"/>
          <p:nvPr>
            <p:ph idx="2" type="body"/>
          </p:nvPr>
        </p:nvSpPr>
        <p:spPr>
          <a:xfrm>
            <a:off x="8229600" y="4343400"/>
            <a:ext cx="3474720" cy="1188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  <a:defRPr sz="1801"/>
            </a:lvl1pPr>
            <a:lvl2pPr indent="-228600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401"/>
              <a:buNone/>
              <a:defRPr sz="1401"/>
            </a:lvl2pPr>
            <a:lvl3pPr indent="-2286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4pPr>
            <a:lvl5pPr indent="-228600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5pPr>
            <a:lvl6pPr indent="-2286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6pPr>
            <a:lvl7pPr indent="-2286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7pPr>
            <a:lvl8pPr indent="-2286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9pPr>
          </a:lstStyle>
          <a:p/>
        </p:txBody>
      </p:sp>
      <p:sp>
        <p:nvSpPr>
          <p:cNvPr id="25" name="Google Shape;25;p14"/>
          <p:cNvSpPr/>
          <p:nvPr/>
        </p:nvSpPr>
        <p:spPr>
          <a:xfrm>
            <a:off x="7711703" y="0"/>
            <a:ext cx="54864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" rotWithShape="0" algn="t" dist="254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1" u="none" cap="none" strike="noStrik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6" name="Google Shape;26;p14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Char char="•"/>
              <a:defRPr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7"/>
          <p:cNvSpPr txBox="1"/>
          <p:nvPr>
            <p:ph type="title"/>
          </p:nvPr>
        </p:nvSpPr>
        <p:spPr>
          <a:xfrm>
            <a:off x="1066800" y="1565829"/>
            <a:ext cx="59436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3"/>
              <a:buFont typeface="Cambria"/>
              <a:buNone/>
              <a:defRPr sz="540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7"/>
          <p:cNvSpPr txBox="1"/>
          <p:nvPr>
            <p:ph idx="1" type="body"/>
          </p:nvPr>
        </p:nvSpPr>
        <p:spPr>
          <a:xfrm>
            <a:off x="1066801" y="5682355"/>
            <a:ext cx="5943600" cy="410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3"/>
              <a:buNone/>
              <a:defRPr b="1" sz="2203" cap="none"/>
            </a:lvl1pPr>
            <a:lvl2pPr indent="-228600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  <a:defRPr sz="1801"/>
            </a:lvl3pPr>
            <a:lvl4pPr indent="-228600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4pPr>
            <a:lvl5pPr indent="-228600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2" name="Google Shape;42;p17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" rotWithShape="0" algn="t" dist="254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1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43" name="Google Shape;4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61951" y="283"/>
            <a:ext cx="4427508" cy="6856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/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" type="body"/>
          </p:nvPr>
        </p:nvSpPr>
        <p:spPr>
          <a:xfrm>
            <a:off x="1295400" y="1825630"/>
            <a:ext cx="4724400" cy="4117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63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1"/>
              <a:buChar char="•"/>
              <a:defRPr sz="1801"/>
            </a:lvl2pPr>
            <a:lvl3pPr indent="-3302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63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4pPr>
            <a:lvl5pPr indent="-317563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5pPr>
            <a:lvl6pPr indent="-342963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Char char="•"/>
              <a:defRPr sz="1801"/>
            </a:lvl6pPr>
            <a:lvl7pPr indent="-342963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Char char="•"/>
              <a:defRPr sz="1801"/>
            </a:lvl7pPr>
            <a:lvl8pPr indent="-342963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Char char="•"/>
              <a:defRPr sz="1801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  <a:defRPr sz="1801"/>
            </a:lvl9pPr>
          </a:lstStyle>
          <a:p/>
        </p:txBody>
      </p:sp>
      <p:sp>
        <p:nvSpPr>
          <p:cNvPr id="47" name="Google Shape;47;p18"/>
          <p:cNvSpPr txBox="1"/>
          <p:nvPr>
            <p:ph idx="2" type="body"/>
          </p:nvPr>
        </p:nvSpPr>
        <p:spPr>
          <a:xfrm>
            <a:off x="6172199" y="1825630"/>
            <a:ext cx="4724400" cy="41179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63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1"/>
              <a:buChar char="•"/>
              <a:defRPr sz="1801"/>
            </a:lvl2pPr>
            <a:lvl3pPr indent="-3302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63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4pPr>
            <a:lvl5pPr indent="-317563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5pPr>
            <a:lvl6pPr indent="-342963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Char char="•"/>
              <a:defRPr sz="1801"/>
            </a:lvl6pPr>
            <a:lvl7pPr indent="-342963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Char char="•"/>
              <a:defRPr sz="1801"/>
            </a:lvl7pPr>
            <a:lvl8pPr indent="-342963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Char char="•"/>
              <a:defRPr sz="1801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  <a:defRPr sz="1801"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8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9"/>
          <p:cNvSpPr txBox="1"/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" type="body"/>
          </p:nvPr>
        </p:nvSpPr>
        <p:spPr>
          <a:xfrm>
            <a:off x="1295400" y="1828800"/>
            <a:ext cx="4727448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 cap="none"/>
            </a:lvl1pPr>
            <a:lvl2pPr indent="-228600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  <a:defRPr b="1" sz="1801"/>
            </a:lvl3pPr>
            <a:lvl4pPr indent="-228600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19"/>
          <p:cNvSpPr txBox="1"/>
          <p:nvPr>
            <p:ph idx="2" type="body"/>
          </p:nvPr>
        </p:nvSpPr>
        <p:spPr>
          <a:xfrm>
            <a:off x="1295400" y="2470151"/>
            <a:ext cx="4727448" cy="3473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63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1"/>
              <a:buChar char="•"/>
              <a:defRPr sz="1801"/>
            </a:lvl2pPr>
            <a:lvl3pPr indent="-3302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63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4pPr>
            <a:lvl5pPr indent="-317563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5pPr>
            <a:lvl6pPr indent="-3302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5" name="Google Shape;55;p19"/>
          <p:cNvSpPr txBox="1"/>
          <p:nvPr>
            <p:ph idx="3" type="body"/>
          </p:nvPr>
        </p:nvSpPr>
        <p:spPr>
          <a:xfrm>
            <a:off x="6167628" y="1828800"/>
            <a:ext cx="4727448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 cap="none"/>
            </a:lvl1pPr>
            <a:lvl2pPr indent="-228600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  <a:defRPr b="1" sz="1801"/>
            </a:lvl3pPr>
            <a:lvl4pPr indent="-228600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19"/>
          <p:cNvSpPr txBox="1"/>
          <p:nvPr>
            <p:ph idx="4" type="body"/>
          </p:nvPr>
        </p:nvSpPr>
        <p:spPr>
          <a:xfrm>
            <a:off x="6169152" y="2470151"/>
            <a:ext cx="4727448" cy="3473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63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801"/>
              <a:buChar char="•"/>
              <a:defRPr sz="1801"/>
            </a:lvl2pPr>
            <a:lvl3pPr indent="-3302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63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4pPr>
            <a:lvl5pPr indent="-317563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401"/>
              <a:buChar char="•"/>
              <a:defRPr sz="1401"/>
            </a:lvl5pPr>
            <a:lvl6pPr indent="-3302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7" name="Google Shape;57;p19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0"/>
          <p:cNvSpPr txBox="1"/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0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766440" y="283"/>
            <a:ext cx="4435717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"/>
          <p:cNvSpPr txBox="1"/>
          <p:nvPr>
            <p:ph type="title"/>
          </p:nvPr>
        </p:nvSpPr>
        <p:spPr>
          <a:xfrm>
            <a:off x="8229600" y="2514600"/>
            <a:ext cx="347472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E3D1E"/>
              </a:buClr>
              <a:buSzPts val="3200"/>
              <a:buFont typeface="Cambria"/>
              <a:buNone/>
              <a:defRPr sz="3200">
                <a:solidFill>
                  <a:srgbClr val="7E3D1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" id="68" name="Google Shape;68;p21"/>
          <p:cNvSpPr/>
          <p:nvPr>
            <p:ph idx="2" type="pic"/>
          </p:nvPr>
        </p:nvSpPr>
        <p:spPr>
          <a:xfrm>
            <a:off x="0" y="1325880"/>
            <a:ext cx="6858000" cy="420624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63500" sx="101000" rotWithShape="0" algn="ctr" sy="101000">
              <a:srgbClr val="000000">
                <a:alpha val="14901"/>
              </a:srgbClr>
            </a:outerShdw>
          </a:effectLst>
        </p:spPr>
      </p:sp>
      <p:sp>
        <p:nvSpPr>
          <p:cNvPr id="69" name="Google Shape;69;p21"/>
          <p:cNvSpPr txBox="1"/>
          <p:nvPr>
            <p:ph idx="1" type="body"/>
          </p:nvPr>
        </p:nvSpPr>
        <p:spPr>
          <a:xfrm>
            <a:off x="8229600" y="4343400"/>
            <a:ext cx="3474720" cy="1188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  <a:defRPr sz="1801"/>
            </a:lvl1pPr>
            <a:lvl2pPr indent="-228600" lvl="1" marL="91440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1401"/>
              <a:buNone/>
              <a:defRPr sz="1401"/>
            </a:lvl2pPr>
            <a:lvl3pPr indent="-228600" lvl="2" marL="1371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4pPr>
            <a:lvl5pPr indent="-228600" lvl="4" marL="22860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5pPr>
            <a:lvl6pPr indent="-228600" lvl="5" marL="27432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6pPr>
            <a:lvl7pPr indent="-228600" lvl="6" marL="32004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7pPr>
            <a:lvl8pPr indent="-228600" lvl="7" marL="36576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8pPr>
            <a:lvl9pPr indent="-228600" lvl="8" marL="411480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001"/>
              <a:buNone/>
              <a:defRPr sz="1001"/>
            </a:lvl9pPr>
          </a:lstStyle>
          <a:p/>
        </p:txBody>
      </p:sp>
      <p:sp>
        <p:nvSpPr>
          <p:cNvPr id="70" name="Google Shape;70;p21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3" name="Google Shape;73;p21"/>
          <p:cNvSpPr/>
          <p:nvPr/>
        </p:nvSpPr>
        <p:spPr>
          <a:xfrm>
            <a:off x="7711703" y="0"/>
            <a:ext cx="54864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" rotWithShape="0" algn="t" dist="25400">
              <a:schemeClr val="lt1">
                <a:alpha val="4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1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  <a:defRPr b="1" i="0" sz="3200" u="none" cap="none" strike="noStrike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-342963" lvl="1" marL="91440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accent1"/>
              </a:buClr>
              <a:buSzPts val="1801"/>
              <a:buFont typeface="Arial"/>
              <a:buChar char="•"/>
              <a:defRPr b="0" i="0" sz="1801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-317563" lvl="3" marL="1828800" marR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Clr>
                <a:schemeClr val="accent1"/>
              </a:buClr>
              <a:buSzPts val="1401"/>
              <a:buFont typeface="Arial"/>
              <a:buChar char="•"/>
              <a:defRPr b="0" i="0" sz="1401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-317563" lvl="4" marL="2286000" marR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Clr>
                <a:schemeClr val="accent1"/>
              </a:buClr>
              <a:buSzPts val="1401"/>
              <a:buFont typeface="Arial"/>
              <a:buChar char="•"/>
              <a:defRPr b="0" i="0" sz="1401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-317563" lvl="5" marL="2743200" marR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Clr>
                <a:schemeClr val="accent1"/>
              </a:buClr>
              <a:buSzPts val="1401"/>
              <a:buFont typeface="Arial"/>
              <a:buChar char="•"/>
              <a:defRPr b="0" i="0" sz="1401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indent="-317563" lvl="6" marL="3200400" marR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Clr>
                <a:schemeClr val="accent1"/>
              </a:buClr>
              <a:buSzPts val="1401"/>
              <a:buFont typeface="Arial"/>
              <a:buChar char="•"/>
              <a:defRPr b="0" i="0" sz="1401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indent="-317563" lvl="7" marL="3657600" marR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Clr>
                <a:schemeClr val="accent1"/>
              </a:buClr>
              <a:buSzPts val="1401"/>
              <a:buFont typeface="Arial"/>
              <a:buChar char="•"/>
              <a:defRPr b="0" i="0" sz="1401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Clr>
                <a:schemeClr val="accent1"/>
              </a:buClr>
              <a:buSzPts val="1401"/>
              <a:buFont typeface="Arial"/>
              <a:buNone/>
              <a:defRPr b="0" i="0" sz="1401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1" type="ftr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0" type="dt"/>
          </p:nvPr>
        </p:nvSpPr>
        <p:spPr>
          <a:xfrm>
            <a:off x="8556178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10198366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2"/>
          <p:cNvSpPr/>
          <p:nvPr/>
        </p:nvSpPr>
        <p:spPr>
          <a:xfrm>
            <a:off x="0" y="6257036"/>
            <a:ext cx="121920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1" u="none" cap="none" strike="noStrik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 amt="48000"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>
            <p:ph type="ctrTitle"/>
          </p:nvPr>
        </p:nvSpPr>
        <p:spPr>
          <a:xfrm>
            <a:off x="4111471" y="1"/>
            <a:ext cx="3346880" cy="7013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E3D1E"/>
              </a:buClr>
              <a:buSzPts val="4400"/>
              <a:buFont typeface="Cambria"/>
              <a:buNone/>
            </a:pPr>
            <a:r>
              <a:rPr lang="en-US" sz="4400">
                <a:solidFill>
                  <a:srgbClr val="7E3D1E"/>
                </a:solidFill>
              </a:rPr>
              <a:t>OUR TEAM</a:t>
            </a:r>
            <a:endParaRPr/>
          </a:p>
        </p:txBody>
      </p:sp>
      <p:sp>
        <p:nvSpPr>
          <p:cNvPr id="91" name="Google Shape;91;p1"/>
          <p:cNvSpPr txBox="1"/>
          <p:nvPr>
            <p:ph idx="1" type="subTitle"/>
          </p:nvPr>
        </p:nvSpPr>
        <p:spPr>
          <a:xfrm>
            <a:off x="0" y="3143261"/>
            <a:ext cx="12192000" cy="37147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800"/>
              <a:t>WHY IS IT A GREAT TEAM &amp; WHY DID WE CHOOSE THIS PROBLEM?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3200"/>
          </a:p>
        </p:txBody>
      </p:sp>
      <p:graphicFrame>
        <p:nvGraphicFramePr>
          <p:cNvPr id="92" name="Google Shape;92;p1"/>
          <p:cNvGraphicFramePr/>
          <p:nvPr/>
        </p:nvGraphicFramePr>
        <p:xfrm>
          <a:off x="228595" y="7013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{78E516AB-6A04-4E06-98E4-5AFEF054D982}</a:tableStyleId>
              </a:tblPr>
              <a:tblGrid>
                <a:gridCol w="3963175"/>
                <a:gridCol w="4012425"/>
                <a:gridCol w="3987800"/>
              </a:tblGrid>
              <a:tr h="322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u="none" cap="none" strike="noStrike"/>
                        <a:t>NAME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Job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Company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</a:tr>
              <a:tr h="32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Font typeface="Arial"/>
                        <a:buNone/>
                      </a:pPr>
                      <a:r>
                        <a:rPr b="1" lang="en-US" sz="1800"/>
                        <a:t>JAYA CHANDRIKA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Software Engineer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Ruckus Networks</a:t>
                      </a:r>
                      <a:endParaRPr b="1"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</a:tr>
              <a:tr h="5935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RASHMI SONTH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Font typeface="Arial"/>
                        <a:buNone/>
                      </a:pPr>
                      <a:r>
                        <a:rPr b="1" lang="en-US" sz="1800"/>
                        <a:t>Software Engineer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Ruckus Networks</a:t>
                      </a:r>
                      <a:endParaRPr b="1" sz="1800"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</a:tr>
              <a:tr h="322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AYESHA SIDDIQA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Software Engineer</a:t>
                      </a:r>
                      <a:endParaRPr b="1" sz="1800"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Font typeface="Arial"/>
                        <a:buNone/>
                      </a:pPr>
                      <a:r>
                        <a:rPr b="1" lang="en-US" sz="1800"/>
                        <a:t>Ruckus Networks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45725" marB="45725" marR="91450" marL="91450">
                    <a:solidFill>
                      <a:schemeClr val="accent1">
                        <a:alpha val="38823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0"/>
          <p:cNvSpPr txBox="1"/>
          <p:nvPr>
            <p:ph idx="4294967295" type="title"/>
          </p:nvPr>
        </p:nvSpPr>
        <p:spPr>
          <a:xfrm>
            <a:off x="2808288" y="102539"/>
            <a:ext cx="6354762" cy="6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en-US"/>
              <a:t>WHY IS SOLUTION INNOVATIVE ?</a:t>
            </a:r>
            <a:endParaRPr/>
          </a:p>
        </p:txBody>
      </p:sp>
      <p:sp>
        <p:nvSpPr>
          <p:cNvPr id="322" name="Google Shape;322;p10"/>
          <p:cNvSpPr txBox="1"/>
          <p:nvPr>
            <p:ph idx="4294967295" type="body"/>
          </p:nvPr>
        </p:nvSpPr>
        <p:spPr>
          <a:xfrm>
            <a:off x="0" y="982857"/>
            <a:ext cx="11971338" cy="5772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578" lvl="0" marL="27429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 </a:t>
            </a:r>
            <a:r>
              <a:rPr b="1" lang="en-US"/>
              <a:t>simple </a:t>
            </a:r>
            <a:r>
              <a:rPr lang="en-US"/>
              <a:t>and </a:t>
            </a:r>
            <a:r>
              <a:rPr b="1" lang="en-US"/>
              <a:t>easy to implement </a:t>
            </a:r>
            <a:r>
              <a:rPr lang="en-US"/>
              <a:t>, </a:t>
            </a:r>
            <a:r>
              <a:rPr b="1" lang="en-US"/>
              <a:t>required less cost to make it functional 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Compatibility with existing infrastructure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works at 4 levels of healthcare delivery system </a:t>
            </a:r>
            <a:r>
              <a:rPr lang="en-US"/>
              <a:t>.so </a:t>
            </a:r>
            <a:r>
              <a:rPr b="1" lang="en-US"/>
              <a:t>continuous Real time monitoring  &amp; no extra need of supervisor.</a:t>
            </a:r>
            <a:r>
              <a:rPr lang="en-US"/>
              <a:t> 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Diagnoses all causes of high risk pregnancy </a:t>
            </a:r>
            <a:r>
              <a:rPr lang="en-US"/>
              <a:t>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Include ante natal </a:t>
            </a:r>
            <a:r>
              <a:rPr lang="en-US"/>
              <a:t>, </a:t>
            </a:r>
            <a:r>
              <a:rPr b="1" lang="en-US"/>
              <a:t>post natal , newborn and childhood illnesses.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is cheap and user friendly </a:t>
            </a:r>
            <a:r>
              <a:rPr lang="en-US"/>
              <a:t>, </a:t>
            </a:r>
            <a:r>
              <a:rPr b="1" lang="en-US"/>
              <a:t>UI/ UX </a:t>
            </a:r>
            <a:r>
              <a:rPr lang="en-US"/>
              <a:t>is made </a:t>
            </a:r>
            <a:r>
              <a:rPr b="1" lang="en-US"/>
              <a:t>according to the target user 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Auto monitoring of Vital statistics (MMR/IMR /crude birth rate / fertility rate </a:t>
            </a:r>
            <a:r>
              <a:rPr lang="en-US"/>
              <a:t>. Hence saving the </a:t>
            </a:r>
            <a:r>
              <a:rPr b="1" lang="en-US"/>
              <a:t>manpower ,time and  paperwork</a:t>
            </a:r>
            <a:r>
              <a:rPr lang="en-US"/>
              <a:t>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Pregnancies are </a:t>
            </a:r>
            <a:r>
              <a:rPr b="1" lang="en-US"/>
              <a:t>segregated </a:t>
            </a:r>
            <a:r>
              <a:rPr lang="en-US"/>
              <a:t>as high and low risk , </a:t>
            </a:r>
            <a:r>
              <a:rPr b="1" lang="en-US"/>
              <a:t>Risk based approach used  </a:t>
            </a:r>
            <a:r>
              <a:rPr lang="en-US"/>
              <a:t>. 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continuous reminder</a:t>
            </a:r>
            <a:r>
              <a:rPr lang="en-US"/>
              <a:t>  so , </a:t>
            </a:r>
            <a:r>
              <a:rPr b="1" lang="en-US"/>
              <a:t>lessen the chance to forget any vital event</a:t>
            </a:r>
            <a:r>
              <a:rPr lang="en-US"/>
              <a:t>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1"/>
          <p:cNvSpPr txBox="1"/>
          <p:nvPr>
            <p:ph idx="4294967295" type="title"/>
          </p:nvPr>
        </p:nvSpPr>
        <p:spPr>
          <a:xfrm>
            <a:off x="3083832" y="204787"/>
            <a:ext cx="5711825" cy="5349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en-US"/>
              <a:t>COST BENEFIT ANALYSIS</a:t>
            </a:r>
            <a:endParaRPr/>
          </a:p>
        </p:txBody>
      </p:sp>
      <p:sp>
        <p:nvSpPr>
          <p:cNvPr id="328" name="Google Shape;328;p11"/>
          <p:cNvSpPr txBox="1"/>
          <p:nvPr>
            <p:ph idx="4294967295" type="body"/>
          </p:nvPr>
        </p:nvSpPr>
        <p:spPr>
          <a:xfrm>
            <a:off x="276582" y="1345909"/>
            <a:ext cx="11822112" cy="53073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578" lvl="0" marL="27429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We shift from a paperwork intensive model to a software model . A software model entails only development cost and some training may be required depending on the user which can be done through workshops and tutorials in app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This model is scalable because only additional workforce has to be trained and all additional development can directly be deployed.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In kit based model every time when new equipment has to be added ,the entire workforce has to be retrained, which is avoided in our model.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Cost of paperwork and its maintenance is avoided 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When this model is in place cost borne, in case of maternal and child health care, is reduced due to early detection of complications.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At the end of the day our model facilitates us </a:t>
            </a:r>
            <a:r>
              <a:rPr b="1" lang="en-US" sz="3200">
                <a:solidFill>
                  <a:srgbClr val="FF0000"/>
                </a:solidFill>
              </a:rPr>
              <a:t>to save more precious lives.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>
            <p:ph type="title"/>
          </p:nvPr>
        </p:nvSpPr>
        <p:spPr>
          <a:xfrm>
            <a:off x="7800392" y="142356"/>
            <a:ext cx="4264090" cy="67671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E3D1E"/>
              </a:buClr>
              <a:buSzPts val="3200"/>
              <a:buFont typeface="Cambria"/>
              <a:buNone/>
            </a:pPr>
            <a:r>
              <a:rPr lang="en-US"/>
              <a:t>PROPOSED SOLUTION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98" name="Google Shape;98;p2"/>
          <p:cNvGrpSpPr/>
          <p:nvPr/>
        </p:nvGrpSpPr>
        <p:grpSpPr>
          <a:xfrm>
            <a:off x="338390" y="689402"/>
            <a:ext cx="6126163" cy="5481983"/>
            <a:chOff x="0" y="3602"/>
            <a:chExt cx="6126163" cy="5481983"/>
          </a:xfrm>
        </p:grpSpPr>
        <p:sp>
          <p:nvSpPr>
            <p:cNvPr id="99" name="Google Shape;99;p2"/>
            <p:cNvSpPr/>
            <p:nvPr/>
          </p:nvSpPr>
          <p:spPr>
            <a:xfrm>
              <a:off x="0" y="5016598"/>
              <a:ext cx="6126163" cy="468987"/>
            </a:xfrm>
            <a:prstGeom prst="rect">
              <a:avLst/>
            </a:prstGeom>
            <a:gradFill>
              <a:gsLst>
                <a:gs pos="0">
                  <a:srgbClr val="8EAF80"/>
                </a:gs>
                <a:gs pos="50000">
                  <a:srgbClr val="81A86C"/>
                </a:gs>
                <a:gs pos="100000">
                  <a:srgbClr val="70965C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 txBox="1"/>
            <p:nvPr/>
          </p:nvSpPr>
          <p:spPr>
            <a:xfrm>
              <a:off x="0" y="5016598"/>
              <a:ext cx="6126163" cy="4689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142225" spcFirstLastPara="1" rIns="142225" wrap="square" tIns="142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mbria"/>
                <a:buNone/>
              </a:pPr>
              <a:r>
                <a:rPr b="1" i="0" lang="en-US" sz="2000" u="none" cap="none" strike="noStrike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PREGNANT  WOMEN</a:t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 rot="10800000">
              <a:off x="0" y="3761258"/>
              <a:ext cx="6126163" cy="1264888"/>
            </a:xfrm>
            <a:prstGeom prst="upArrowCallout">
              <a:avLst>
                <a:gd fmla="val 25000" name="adj1"/>
                <a:gd fmla="val 25000" name="adj2"/>
                <a:gd fmla="val 25000" name="adj3"/>
                <a:gd fmla="val 64977" name="adj4"/>
              </a:avLst>
            </a:prstGeom>
            <a:gradFill>
              <a:gsLst>
                <a:gs pos="0">
                  <a:srgbClr val="7BA898"/>
                </a:gs>
                <a:gs pos="50000">
                  <a:srgbClr val="67A18C"/>
                </a:gs>
                <a:gs pos="100000">
                  <a:srgbClr val="57907C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 txBox="1"/>
            <p:nvPr/>
          </p:nvSpPr>
          <p:spPr>
            <a:xfrm>
              <a:off x="0" y="3761258"/>
              <a:ext cx="6126163" cy="443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3775" lIns="113775" spcFirstLastPara="1" rIns="113775" wrap="square" tIns="113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mbria"/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VILLAGE</a:t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0" y="4205234"/>
              <a:ext cx="3063081" cy="378201"/>
            </a:xfrm>
            <a:prstGeom prst="rect">
              <a:avLst/>
            </a:prstGeom>
            <a:solidFill>
              <a:srgbClr val="D8E0D4">
                <a:alpha val="89803"/>
              </a:srgbClr>
            </a:solidFill>
            <a:ln cap="flat" cmpd="sng" w="9525">
              <a:solidFill>
                <a:srgbClr val="D8E0D4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 txBox="1"/>
            <p:nvPr/>
          </p:nvSpPr>
          <p:spPr>
            <a:xfrm>
              <a:off x="0" y="4205234"/>
              <a:ext cx="3063081" cy="3782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163575" spcFirstLastPara="1" rIns="163575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ambria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ASHA/MITANIN</a:t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063081" y="4205234"/>
              <a:ext cx="3063081" cy="378201"/>
            </a:xfrm>
            <a:prstGeom prst="rect">
              <a:avLst/>
            </a:prstGeom>
            <a:solidFill>
              <a:srgbClr val="D2DED8">
                <a:alpha val="89803"/>
              </a:srgbClr>
            </a:solidFill>
            <a:ln cap="flat" cmpd="sng" w="9525">
              <a:solidFill>
                <a:srgbClr val="D8E0D4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 txBox="1"/>
            <p:nvPr/>
          </p:nvSpPr>
          <p:spPr>
            <a:xfrm>
              <a:off x="3063081" y="4205234"/>
              <a:ext cx="3063081" cy="3782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163575" spcFirstLastPara="1" rIns="163575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ambria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1000 population</a:t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rot="10800000">
              <a:off x="0" y="2508706"/>
              <a:ext cx="6126163" cy="1264888"/>
            </a:xfrm>
            <a:prstGeom prst="upArrowCallout">
              <a:avLst>
                <a:gd fmla="val 25000" name="adj1"/>
                <a:gd fmla="val 25000" name="adj2"/>
                <a:gd fmla="val 25000" name="adj3"/>
                <a:gd fmla="val 64977" name="adj4"/>
              </a:avLst>
            </a:prstGeom>
            <a:gradFill>
              <a:gsLst>
                <a:gs pos="0">
                  <a:srgbClr val="7686A3"/>
                </a:gs>
                <a:gs pos="50000">
                  <a:srgbClr val="61779B"/>
                </a:gs>
                <a:gs pos="100000">
                  <a:srgbClr val="53678B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 txBox="1"/>
            <p:nvPr/>
          </p:nvSpPr>
          <p:spPr>
            <a:xfrm>
              <a:off x="0" y="2508706"/>
              <a:ext cx="6126163" cy="443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3775" lIns="113775" spcFirstLastPara="1" rIns="113775" wrap="square" tIns="113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mbria"/>
                <a:buNone/>
              </a:pPr>
              <a:r>
                <a:rPr b="0" i="0" lang="en-US" sz="1600" u="none" cap="none" strike="noStrike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SUBCENTRE</a:t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0" y="2952682"/>
              <a:ext cx="3063081" cy="378201"/>
            </a:xfrm>
            <a:prstGeom prst="rect">
              <a:avLst/>
            </a:prstGeom>
            <a:solidFill>
              <a:srgbClr val="D2DADC">
                <a:alpha val="89803"/>
              </a:srgbClr>
            </a:solidFill>
            <a:ln cap="flat" cmpd="sng" w="9525">
              <a:solidFill>
                <a:srgbClr val="D8E0D4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 txBox="1"/>
            <p:nvPr/>
          </p:nvSpPr>
          <p:spPr>
            <a:xfrm>
              <a:off x="0" y="2952682"/>
              <a:ext cx="3063081" cy="3782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163575" spcFirstLastPara="1" rIns="163575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ambria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ANM</a:t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063081" y="2952682"/>
              <a:ext cx="3063081" cy="378201"/>
            </a:xfrm>
            <a:prstGeom prst="rect">
              <a:avLst/>
            </a:prstGeom>
            <a:solidFill>
              <a:srgbClr val="D1D1DB">
                <a:alpha val="89803"/>
              </a:srgbClr>
            </a:solidFill>
            <a:ln cap="flat" cmpd="sng" w="9525">
              <a:solidFill>
                <a:srgbClr val="D8E0D4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 txBox="1"/>
            <p:nvPr/>
          </p:nvSpPr>
          <p:spPr>
            <a:xfrm>
              <a:off x="3063081" y="2952682"/>
              <a:ext cx="3063081" cy="3782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163575" spcFirstLastPara="1" rIns="163575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ambria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5000 population</a:t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 rot="10800000">
              <a:off x="0" y="1256154"/>
              <a:ext cx="6126163" cy="1264888"/>
            </a:xfrm>
            <a:prstGeom prst="upArrowCallout">
              <a:avLst>
                <a:gd fmla="val 25000" name="adj1"/>
                <a:gd fmla="val 25000" name="adj2"/>
                <a:gd fmla="val 25000" name="adj3"/>
                <a:gd fmla="val 64977" name="adj4"/>
              </a:avLst>
            </a:prstGeom>
            <a:gradFill>
              <a:gsLst>
                <a:gs pos="0">
                  <a:srgbClr val="8D749B"/>
                </a:gs>
                <a:gs pos="50000">
                  <a:srgbClr val="7F5F92"/>
                </a:gs>
                <a:gs pos="100000">
                  <a:srgbClr val="6F5382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 txBox="1"/>
            <p:nvPr/>
          </p:nvSpPr>
          <p:spPr>
            <a:xfrm>
              <a:off x="0" y="1256154"/>
              <a:ext cx="6126163" cy="4439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3775" lIns="113775" spcFirstLastPara="1" rIns="113775" wrap="square" tIns="113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mbria"/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PRIMARY HEALTH CENTRE</a:t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0" y="1700130"/>
              <a:ext cx="3063081" cy="378201"/>
            </a:xfrm>
            <a:prstGeom prst="rect">
              <a:avLst/>
            </a:prstGeom>
            <a:solidFill>
              <a:srgbClr val="D7D1D9">
                <a:alpha val="89803"/>
              </a:srgbClr>
            </a:solidFill>
            <a:ln cap="flat" cmpd="sng" w="9525">
              <a:solidFill>
                <a:srgbClr val="D8E0D4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 txBox="1"/>
            <p:nvPr/>
          </p:nvSpPr>
          <p:spPr>
            <a:xfrm>
              <a:off x="0" y="1700130"/>
              <a:ext cx="3063081" cy="3782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163575" spcFirstLastPara="1" rIns="163575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ambria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MEDICAL OFFICER</a:t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063081" y="1700130"/>
              <a:ext cx="3063081" cy="378201"/>
            </a:xfrm>
            <a:prstGeom prst="rect">
              <a:avLst/>
            </a:prstGeom>
            <a:solidFill>
              <a:srgbClr val="D8D0D3">
                <a:alpha val="89803"/>
              </a:srgbClr>
            </a:solidFill>
            <a:ln cap="flat" cmpd="sng" w="9525">
              <a:solidFill>
                <a:srgbClr val="D8E0D4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 txBox="1"/>
            <p:nvPr/>
          </p:nvSpPr>
          <p:spPr>
            <a:xfrm>
              <a:off x="3063081" y="1700130"/>
              <a:ext cx="3063081" cy="3782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9200" lIns="163575" spcFirstLastPara="1" rIns="163575" wrap="square" tIns="292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300"/>
                <a:buFont typeface="Cambria"/>
                <a:buNone/>
              </a:pPr>
              <a:r>
                <a:rPr b="1" i="0" lang="en-US" sz="23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30000 population</a:t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 rot="10800000">
              <a:off x="0" y="3602"/>
              <a:ext cx="6126163" cy="1264888"/>
            </a:xfrm>
            <a:prstGeom prst="upArrowCallout">
              <a:avLst>
                <a:gd fmla="val 25000" name="adj1"/>
                <a:gd fmla="val 25000" name="adj2"/>
                <a:gd fmla="val 25000" name="adj3"/>
                <a:gd fmla="val 64977" name="adj4"/>
              </a:avLst>
            </a:prstGeom>
            <a:gradFill>
              <a:gsLst>
                <a:gs pos="0">
                  <a:srgbClr val="94737E"/>
                </a:gs>
                <a:gs pos="50000">
                  <a:srgbClr val="895F6E"/>
                </a:gs>
                <a:gs pos="100000">
                  <a:srgbClr val="7A525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 txBox="1"/>
            <p:nvPr/>
          </p:nvSpPr>
          <p:spPr>
            <a:xfrm>
              <a:off x="0" y="3602"/>
              <a:ext cx="6126163" cy="821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3775" lIns="113775" spcFirstLastPara="1" rIns="113775" wrap="square" tIns="1137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mbria"/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COMMUNITY HEALTHY CENTRE , DISTRICT HOSPITAL,</a:t>
              </a:r>
              <a:endParaRPr/>
            </a:p>
            <a:p>
              <a:pPr indent="0" lvl="0" marL="0" marR="0" rtl="0" algn="ctr">
                <a:lnSpc>
                  <a:spcPct val="90000"/>
                </a:lnSpc>
                <a:spcBef>
                  <a:spcPts val="56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mbria"/>
                <a:buNone/>
              </a:pPr>
              <a:r>
                <a:rPr b="1" i="0" lang="en-US" sz="1600" u="none" cap="none" strike="noStrike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MEDICAL COLLEGE</a:t>
              </a:r>
              <a:endParaRPr/>
            </a:p>
          </p:txBody>
        </p:sp>
      </p:grpSp>
      <p:sp>
        <p:nvSpPr>
          <p:cNvPr id="121" name="Google Shape;121;p2"/>
          <p:cNvSpPr txBox="1"/>
          <p:nvPr>
            <p:ph idx="2" type="body"/>
          </p:nvPr>
        </p:nvSpPr>
        <p:spPr>
          <a:xfrm>
            <a:off x="7741579" y="819072"/>
            <a:ext cx="4322904" cy="58965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Existing  government healthcare delivery system is as follows :-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None/>
            </a:pPr>
            <a:r>
              <a:rPr lang="en-US"/>
              <a:t>The solution is the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None/>
            </a:pPr>
            <a:r>
              <a:rPr b="1" lang="en-US"/>
              <a:t>Mobile based application </a:t>
            </a:r>
            <a:r>
              <a:rPr lang="en-US"/>
              <a:t>which will work at all levels of healthcare delivery system  </a:t>
            </a:r>
            <a:r>
              <a:rPr b="1" lang="en-US"/>
              <a:t>AND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None/>
            </a:pPr>
            <a:r>
              <a:rPr lang="en-US"/>
              <a:t>The basic unit of working of APP will be pregnant women .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None/>
            </a:pPr>
            <a:r>
              <a:rPr lang="en-US"/>
              <a:t>The application will have account for below four i.e. when we open the app, it will ask whether are you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Pregnant women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ASHA /AWW /MITANIN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ANM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DOCTOR /MEDICAL OFFICER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1"/>
              </a:spcBef>
              <a:spcAft>
                <a:spcPts val="0"/>
              </a:spcAft>
              <a:buSzPts val="1801"/>
              <a:buNone/>
            </a:pPr>
            <a:r>
              <a:t/>
            </a:r>
            <a:endParaRPr/>
          </a:p>
        </p:txBody>
      </p:sp>
      <p:grpSp>
        <p:nvGrpSpPr>
          <p:cNvPr descr="doctor icon" id="122" name="Google Shape;122;p2"/>
          <p:cNvGrpSpPr/>
          <p:nvPr/>
        </p:nvGrpSpPr>
        <p:grpSpPr>
          <a:xfrm>
            <a:off x="6689409" y="1995878"/>
            <a:ext cx="732312" cy="676275"/>
            <a:chOff x="3914333" y="5340350"/>
            <a:chExt cx="663474" cy="676275"/>
          </a:xfrm>
        </p:grpSpPr>
        <p:sp>
          <p:nvSpPr>
            <p:cNvPr id="123" name="Google Shape;123;p2"/>
            <p:cNvSpPr/>
            <p:nvPr/>
          </p:nvSpPr>
          <p:spPr>
            <a:xfrm>
              <a:off x="3914333" y="5340350"/>
              <a:ext cx="663474" cy="676275"/>
            </a:xfrm>
            <a:custGeom>
              <a:rect b="b" l="l" r="r" t="t"/>
              <a:pathLst>
                <a:path extrusionOk="0" h="212" w="209">
                  <a:moveTo>
                    <a:pt x="199" y="130"/>
                  </a:moveTo>
                  <a:cubicBezTo>
                    <a:pt x="192" y="130"/>
                    <a:pt x="192" y="130"/>
                    <a:pt x="192" y="130"/>
                  </a:cubicBezTo>
                  <a:cubicBezTo>
                    <a:pt x="191" y="113"/>
                    <a:pt x="176" y="99"/>
                    <a:pt x="158" y="99"/>
                  </a:cubicBezTo>
                  <a:cubicBezTo>
                    <a:pt x="154" y="99"/>
                    <a:pt x="149" y="100"/>
                    <a:pt x="145" y="102"/>
                  </a:cubicBezTo>
                  <a:cubicBezTo>
                    <a:pt x="147" y="99"/>
                    <a:pt x="148" y="96"/>
                    <a:pt x="148" y="93"/>
                  </a:cubicBezTo>
                  <a:cubicBezTo>
                    <a:pt x="148" y="62"/>
                    <a:pt x="148" y="62"/>
                    <a:pt x="148" y="62"/>
                  </a:cubicBezTo>
                  <a:cubicBezTo>
                    <a:pt x="148" y="28"/>
                    <a:pt x="121" y="0"/>
                    <a:pt x="87" y="0"/>
                  </a:cubicBezTo>
                  <a:cubicBezTo>
                    <a:pt x="53" y="0"/>
                    <a:pt x="25" y="28"/>
                    <a:pt x="25" y="62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101"/>
                    <a:pt x="32" y="108"/>
                    <a:pt x="40" y="109"/>
                  </a:cubicBezTo>
                  <a:cubicBezTo>
                    <a:pt x="43" y="123"/>
                    <a:pt x="51" y="134"/>
                    <a:pt x="63" y="141"/>
                  </a:cubicBezTo>
                  <a:cubicBezTo>
                    <a:pt x="63" y="144"/>
                    <a:pt x="63" y="144"/>
                    <a:pt x="63" y="144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30" y="149"/>
                    <a:pt x="16" y="161"/>
                    <a:pt x="12" y="176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117" y="212"/>
                    <a:pt x="117" y="212"/>
                    <a:pt x="117" y="212"/>
                  </a:cubicBezTo>
                  <a:cubicBezTo>
                    <a:pt x="121" y="212"/>
                    <a:pt x="121" y="212"/>
                    <a:pt x="121" y="212"/>
                  </a:cubicBezTo>
                  <a:cubicBezTo>
                    <a:pt x="199" y="212"/>
                    <a:pt x="199" y="212"/>
                    <a:pt x="199" y="212"/>
                  </a:cubicBezTo>
                  <a:cubicBezTo>
                    <a:pt x="205" y="212"/>
                    <a:pt x="209" y="207"/>
                    <a:pt x="209" y="202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9" y="135"/>
                    <a:pt x="205" y="130"/>
                    <a:pt x="199" y="130"/>
                  </a:cubicBezTo>
                  <a:close/>
                  <a:moveTo>
                    <a:pt x="185" y="130"/>
                  </a:moveTo>
                  <a:cubicBezTo>
                    <a:pt x="179" y="130"/>
                    <a:pt x="179" y="130"/>
                    <a:pt x="179" y="130"/>
                  </a:cubicBezTo>
                  <a:cubicBezTo>
                    <a:pt x="177" y="120"/>
                    <a:pt x="168" y="113"/>
                    <a:pt x="158" y="113"/>
                  </a:cubicBezTo>
                  <a:cubicBezTo>
                    <a:pt x="148" y="113"/>
                    <a:pt x="140" y="120"/>
                    <a:pt x="138" y="130"/>
                  </a:cubicBezTo>
                  <a:cubicBezTo>
                    <a:pt x="131" y="130"/>
                    <a:pt x="131" y="130"/>
                    <a:pt x="131" y="130"/>
                  </a:cubicBezTo>
                  <a:cubicBezTo>
                    <a:pt x="133" y="117"/>
                    <a:pt x="144" y="106"/>
                    <a:pt x="158" y="106"/>
                  </a:cubicBezTo>
                  <a:cubicBezTo>
                    <a:pt x="172" y="106"/>
                    <a:pt x="184" y="117"/>
                    <a:pt x="185" y="130"/>
                  </a:cubicBezTo>
                  <a:close/>
                  <a:moveTo>
                    <a:pt x="172" y="130"/>
                  </a:moveTo>
                  <a:cubicBezTo>
                    <a:pt x="145" y="130"/>
                    <a:pt x="145" y="130"/>
                    <a:pt x="145" y="130"/>
                  </a:cubicBezTo>
                  <a:cubicBezTo>
                    <a:pt x="147" y="124"/>
                    <a:pt x="152" y="120"/>
                    <a:pt x="158" y="120"/>
                  </a:cubicBezTo>
                  <a:cubicBezTo>
                    <a:pt x="165" y="120"/>
                    <a:pt x="170" y="124"/>
                    <a:pt x="172" y="130"/>
                  </a:cubicBezTo>
                  <a:close/>
                  <a:moveTo>
                    <a:pt x="87" y="172"/>
                  </a:moveTo>
                  <a:cubicBezTo>
                    <a:pt x="100" y="184"/>
                    <a:pt x="100" y="184"/>
                    <a:pt x="100" y="184"/>
                  </a:cubicBezTo>
                  <a:cubicBezTo>
                    <a:pt x="93" y="194"/>
                    <a:pt x="93" y="194"/>
                    <a:pt x="93" y="194"/>
                  </a:cubicBezTo>
                  <a:cubicBezTo>
                    <a:pt x="96" y="205"/>
                    <a:pt x="96" y="205"/>
                    <a:pt x="96" y="205"/>
                  </a:cubicBezTo>
                  <a:cubicBezTo>
                    <a:pt x="77" y="205"/>
                    <a:pt x="77" y="205"/>
                    <a:pt x="77" y="20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73" y="184"/>
                    <a:pt x="73" y="184"/>
                    <a:pt x="73" y="184"/>
                  </a:cubicBezTo>
                  <a:lnTo>
                    <a:pt x="87" y="172"/>
                  </a:lnTo>
                  <a:close/>
                  <a:moveTo>
                    <a:pt x="107" y="152"/>
                  </a:moveTo>
                  <a:cubicBezTo>
                    <a:pt x="107" y="181"/>
                    <a:pt x="107" y="181"/>
                    <a:pt x="107" y="181"/>
                  </a:cubicBezTo>
                  <a:cubicBezTo>
                    <a:pt x="92" y="167"/>
                    <a:pt x="92" y="167"/>
                    <a:pt x="92" y="167"/>
                  </a:cubicBezTo>
                  <a:lnTo>
                    <a:pt x="107" y="152"/>
                  </a:lnTo>
                  <a:close/>
                  <a:moveTo>
                    <a:pt x="101" y="195"/>
                  </a:moveTo>
                  <a:cubicBezTo>
                    <a:pt x="105" y="188"/>
                    <a:pt x="105" y="188"/>
                    <a:pt x="105" y="188"/>
                  </a:cubicBezTo>
                  <a:cubicBezTo>
                    <a:pt x="107" y="190"/>
                    <a:pt x="107" y="190"/>
                    <a:pt x="107" y="190"/>
                  </a:cubicBezTo>
                  <a:cubicBezTo>
                    <a:pt x="107" y="202"/>
                    <a:pt x="107" y="202"/>
                    <a:pt x="107" y="202"/>
                  </a:cubicBezTo>
                  <a:cubicBezTo>
                    <a:pt x="107" y="203"/>
                    <a:pt x="107" y="204"/>
                    <a:pt x="108" y="205"/>
                  </a:cubicBezTo>
                  <a:cubicBezTo>
                    <a:pt x="103" y="205"/>
                    <a:pt x="103" y="205"/>
                    <a:pt x="103" y="205"/>
                  </a:cubicBezTo>
                  <a:lnTo>
                    <a:pt x="101" y="195"/>
                  </a:lnTo>
                  <a:close/>
                  <a:moveTo>
                    <a:pt x="123" y="130"/>
                  </a:moveTo>
                  <a:cubicBezTo>
                    <a:pt x="124" y="129"/>
                    <a:pt x="124" y="129"/>
                    <a:pt x="125" y="128"/>
                  </a:cubicBezTo>
                  <a:cubicBezTo>
                    <a:pt x="125" y="129"/>
                    <a:pt x="124" y="129"/>
                    <a:pt x="124" y="130"/>
                  </a:cubicBezTo>
                  <a:lnTo>
                    <a:pt x="123" y="130"/>
                  </a:lnTo>
                  <a:close/>
                  <a:moveTo>
                    <a:pt x="133" y="111"/>
                  </a:moveTo>
                  <a:cubicBezTo>
                    <a:pt x="133" y="110"/>
                    <a:pt x="133" y="110"/>
                    <a:pt x="133" y="109"/>
                  </a:cubicBezTo>
                  <a:cubicBezTo>
                    <a:pt x="134" y="109"/>
                    <a:pt x="134" y="109"/>
                    <a:pt x="134" y="109"/>
                  </a:cubicBezTo>
                  <a:cubicBezTo>
                    <a:pt x="134" y="110"/>
                    <a:pt x="134" y="110"/>
                    <a:pt x="133" y="111"/>
                  </a:cubicBezTo>
                  <a:close/>
                  <a:moveTo>
                    <a:pt x="134" y="102"/>
                  </a:moveTo>
                  <a:cubicBezTo>
                    <a:pt x="134" y="101"/>
                    <a:pt x="134" y="100"/>
                    <a:pt x="134" y="99"/>
                  </a:cubicBezTo>
                  <a:cubicBezTo>
                    <a:pt x="134" y="83"/>
                    <a:pt x="134" y="83"/>
                    <a:pt x="134" y="83"/>
                  </a:cubicBezTo>
                  <a:cubicBezTo>
                    <a:pt x="138" y="84"/>
                    <a:pt x="141" y="88"/>
                    <a:pt x="141" y="93"/>
                  </a:cubicBezTo>
                  <a:cubicBezTo>
                    <a:pt x="141" y="97"/>
                    <a:pt x="138" y="101"/>
                    <a:pt x="134" y="102"/>
                  </a:cubicBezTo>
                  <a:close/>
                  <a:moveTo>
                    <a:pt x="87" y="7"/>
                  </a:moveTo>
                  <a:cubicBezTo>
                    <a:pt x="117" y="7"/>
                    <a:pt x="141" y="32"/>
                    <a:pt x="141" y="62"/>
                  </a:cubicBezTo>
                  <a:cubicBezTo>
                    <a:pt x="141" y="79"/>
                    <a:pt x="141" y="79"/>
                    <a:pt x="141" y="79"/>
                  </a:cubicBezTo>
                  <a:cubicBezTo>
                    <a:pt x="139" y="77"/>
                    <a:pt x="137" y="76"/>
                    <a:pt x="134" y="76"/>
                  </a:cubicBezTo>
                  <a:cubicBezTo>
                    <a:pt x="134" y="52"/>
                    <a:pt x="134" y="52"/>
                    <a:pt x="134" y="52"/>
                  </a:cubicBezTo>
                  <a:cubicBezTo>
                    <a:pt x="131" y="52"/>
                    <a:pt x="131" y="52"/>
                    <a:pt x="131" y="52"/>
                  </a:cubicBezTo>
                  <a:cubicBezTo>
                    <a:pt x="124" y="52"/>
                    <a:pt x="117" y="45"/>
                    <a:pt x="117" y="38"/>
                  </a:cubicBezTo>
                  <a:cubicBezTo>
                    <a:pt x="111" y="38"/>
                    <a:pt x="111" y="38"/>
                    <a:pt x="111" y="38"/>
                  </a:cubicBezTo>
                  <a:cubicBezTo>
                    <a:pt x="111" y="45"/>
                    <a:pt x="105" y="52"/>
                    <a:pt x="97" y="52"/>
                  </a:cubicBezTo>
                  <a:cubicBezTo>
                    <a:pt x="70" y="52"/>
                    <a:pt x="70" y="52"/>
                    <a:pt x="70" y="52"/>
                  </a:cubicBezTo>
                  <a:cubicBezTo>
                    <a:pt x="55" y="52"/>
                    <a:pt x="43" y="62"/>
                    <a:pt x="40" y="76"/>
                  </a:cubicBezTo>
                  <a:cubicBezTo>
                    <a:pt x="37" y="76"/>
                    <a:pt x="34" y="77"/>
                    <a:pt x="32" y="79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2" y="32"/>
                    <a:pt x="57" y="7"/>
                    <a:pt x="87" y="7"/>
                  </a:cubicBezTo>
                  <a:close/>
                  <a:moveTo>
                    <a:pt x="32" y="93"/>
                  </a:moveTo>
                  <a:cubicBezTo>
                    <a:pt x="32" y="88"/>
                    <a:pt x="35" y="84"/>
                    <a:pt x="39" y="83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39" y="100"/>
                    <a:pt x="39" y="101"/>
                    <a:pt x="39" y="102"/>
                  </a:cubicBezTo>
                  <a:cubicBezTo>
                    <a:pt x="35" y="101"/>
                    <a:pt x="32" y="97"/>
                    <a:pt x="32" y="93"/>
                  </a:cubicBezTo>
                  <a:close/>
                  <a:moveTo>
                    <a:pt x="46" y="99"/>
                  </a:moveTo>
                  <a:cubicBezTo>
                    <a:pt x="46" y="82"/>
                    <a:pt x="46" y="82"/>
                    <a:pt x="46" y="82"/>
                  </a:cubicBezTo>
                  <a:cubicBezTo>
                    <a:pt x="46" y="69"/>
                    <a:pt x="57" y="58"/>
                    <a:pt x="70" y="58"/>
                  </a:cubicBezTo>
                  <a:cubicBezTo>
                    <a:pt x="97" y="58"/>
                    <a:pt x="97" y="58"/>
                    <a:pt x="97" y="58"/>
                  </a:cubicBezTo>
                  <a:cubicBezTo>
                    <a:pt x="104" y="58"/>
                    <a:pt x="110" y="55"/>
                    <a:pt x="114" y="49"/>
                  </a:cubicBezTo>
                  <a:cubicBezTo>
                    <a:pt x="117" y="54"/>
                    <a:pt x="122" y="57"/>
                    <a:pt x="128" y="58"/>
                  </a:cubicBezTo>
                  <a:cubicBezTo>
                    <a:pt x="128" y="99"/>
                    <a:pt x="128" y="99"/>
                    <a:pt x="128" y="99"/>
                  </a:cubicBezTo>
                  <a:cubicBezTo>
                    <a:pt x="128" y="122"/>
                    <a:pt x="109" y="140"/>
                    <a:pt x="87" y="140"/>
                  </a:cubicBezTo>
                  <a:cubicBezTo>
                    <a:pt x="64" y="140"/>
                    <a:pt x="46" y="122"/>
                    <a:pt x="46" y="99"/>
                  </a:cubicBezTo>
                  <a:close/>
                  <a:moveTo>
                    <a:pt x="87" y="147"/>
                  </a:moveTo>
                  <a:cubicBezTo>
                    <a:pt x="93" y="147"/>
                    <a:pt x="98" y="146"/>
                    <a:pt x="104" y="144"/>
                  </a:cubicBezTo>
                  <a:cubicBezTo>
                    <a:pt x="104" y="146"/>
                    <a:pt x="104" y="146"/>
                    <a:pt x="104" y="146"/>
                  </a:cubicBezTo>
                  <a:cubicBezTo>
                    <a:pt x="87" y="163"/>
                    <a:pt x="87" y="163"/>
                    <a:pt x="87" y="163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75" y="146"/>
                    <a:pt x="81" y="147"/>
                    <a:pt x="87" y="147"/>
                  </a:cubicBezTo>
                  <a:close/>
                  <a:moveTo>
                    <a:pt x="18" y="178"/>
                  </a:moveTo>
                  <a:cubicBezTo>
                    <a:pt x="22" y="165"/>
                    <a:pt x="33" y="156"/>
                    <a:pt x="46" y="154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51" y="161"/>
                    <a:pt x="51" y="161"/>
                    <a:pt x="51" y="161"/>
                  </a:cubicBezTo>
                  <a:cubicBezTo>
                    <a:pt x="58" y="160"/>
                    <a:pt x="58" y="160"/>
                    <a:pt x="58" y="160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62" y="185"/>
                    <a:pt x="62" y="185"/>
                    <a:pt x="62" y="185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52" y="168"/>
                    <a:pt x="52" y="168"/>
                    <a:pt x="52" y="168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73" y="195"/>
                    <a:pt x="73" y="195"/>
                    <a:pt x="73" y="195"/>
                  </a:cubicBezTo>
                  <a:cubicBezTo>
                    <a:pt x="70" y="205"/>
                    <a:pt x="70" y="205"/>
                    <a:pt x="70" y="205"/>
                  </a:cubicBezTo>
                  <a:cubicBezTo>
                    <a:pt x="43" y="205"/>
                    <a:pt x="43" y="205"/>
                    <a:pt x="43" y="205"/>
                  </a:cubicBezTo>
                  <a:cubicBezTo>
                    <a:pt x="46" y="182"/>
                    <a:pt x="46" y="182"/>
                    <a:pt x="46" y="182"/>
                  </a:cubicBezTo>
                  <a:cubicBezTo>
                    <a:pt x="39" y="181"/>
                    <a:pt x="39" y="181"/>
                    <a:pt x="39" y="181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10" y="205"/>
                    <a:pt x="10" y="205"/>
                    <a:pt x="10" y="205"/>
                  </a:cubicBezTo>
                  <a:lnTo>
                    <a:pt x="18" y="178"/>
                  </a:lnTo>
                  <a:close/>
                  <a:moveTo>
                    <a:pt x="199" y="205"/>
                  </a:moveTo>
                  <a:cubicBezTo>
                    <a:pt x="121" y="205"/>
                    <a:pt x="121" y="205"/>
                    <a:pt x="121" y="205"/>
                  </a:cubicBezTo>
                  <a:cubicBezTo>
                    <a:pt x="117" y="205"/>
                    <a:pt x="117" y="205"/>
                    <a:pt x="117" y="205"/>
                  </a:cubicBezTo>
                  <a:cubicBezTo>
                    <a:pt x="116" y="205"/>
                    <a:pt x="114" y="203"/>
                    <a:pt x="114" y="202"/>
                  </a:cubicBezTo>
                  <a:cubicBezTo>
                    <a:pt x="114" y="174"/>
                    <a:pt x="114" y="174"/>
                    <a:pt x="114" y="174"/>
                  </a:cubicBezTo>
                  <a:cubicBezTo>
                    <a:pt x="148" y="174"/>
                    <a:pt x="148" y="174"/>
                    <a:pt x="148" y="174"/>
                  </a:cubicBezTo>
                  <a:cubicBezTo>
                    <a:pt x="148" y="181"/>
                    <a:pt x="148" y="181"/>
                    <a:pt x="148" y="181"/>
                  </a:cubicBezTo>
                  <a:cubicBezTo>
                    <a:pt x="169" y="181"/>
                    <a:pt x="169" y="181"/>
                    <a:pt x="169" y="181"/>
                  </a:cubicBezTo>
                  <a:cubicBezTo>
                    <a:pt x="169" y="174"/>
                    <a:pt x="169" y="174"/>
                    <a:pt x="169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68"/>
                    <a:pt x="189" y="168"/>
                    <a:pt x="189" y="168"/>
                  </a:cubicBezTo>
                  <a:cubicBezTo>
                    <a:pt x="169" y="168"/>
                    <a:pt x="169" y="168"/>
                    <a:pt x="169" y="168"/>
                  </a:cubicBezTo>
                  <a:cubicBezTo>
                    <a:pt x="169" y="161"/>
                    <a:pt x="169" y="161"/>
                    <a:pt x="169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8"/>
                    <a:pt x="148" y="168"/>
                    <a:pt x="148" y="168"/>
                  </a:cubicBezTo>
                  <a:cubicBezTo>
                    <a:pt x="114" y="168"/>
                    <a:pt x="114" y="168"/>
                    <a:pt x="114" y="168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4" y="138"/>
                    <a:pt x="116" y="137"/>
                    <a:pt x="117" y="137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201" y="137"/>
                    <a:pt x="203" y="138"/>
                    <a:pt x="203" y="140"/>
                  </a:cubicBezTo>
                  <a:cubicBezTo>
                    <a:pt x="203" y="168"/>
                    <a:pt x="203" y="168"/>
                    <a:pt x="203" y="168"/>
                  </a:cubicBezTo>
                  <a:cubicBezTo>
                    <a:pt x="196" y="168"/>
                    <a:pt x="196" y="168"/>
                    <a:pt x="196" y="168"/>
                  </a:cubicBezTo>
                  <a:cubicBezTo>
                    <a:pt x="196" y="174"/>
                    <a:pt x="196" y="174"/>
                    <a:pt x="196" y="174"/>
                  </a:cubicBezTo>
                  <a:cubicBezTo>
                    <a:pt x="203" y="174"/>
                    <a:pt x="203" y="174"/>
                    <a:pt x="203" y="174"/>
                  </a:cubicBezTo>
                  <a:cubicBezTo>
                    <a:pt x="203" y="202"/>
                    <a:pt x="203" y="202"/>
                    <a:pt x="203" y="202"/>
                  </a:cubicBezTo>
                  <a:cubicBezTo>
                    <a:pt x="203" y="203"/>
                    <a:pt x="201" y="205"/>
                    <a:pt x="199" y="205"/>
                  </a:cubicBezTo>
                  <a:close/>
                  <a:moveTo>
                    <a:pt x="155" y="174"/>
                  </a:moveTo>
                  <a:cubicBezTo>
                    <a:pt x="155" y="168"/>
                    <a:pt x="155" y="168"/>
                    <a:pt x="155" y="168"/>
                  </a:cubicBezTo>
                  <a:cubicBezTo>
                    <a:pt x="162" y="168"/>
                    <a:pt x="162" y="168"/>
                    <a:pt x="162" y="168"/>
                  </a:cubicBezTo>
                  <a:cubicBezTo>
                    <a:pt x="162" y="174"/>
                    <a:pt x="162" y="174"/>
                    <a:pt x="162" y="174"/>
                  </a:cubicBezTo>
                  <a:lnTo>
                    <a:pt x="155" y="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093265" y="5570538"/>
              <a:ext cx="53838" cy="53975"/>
            </a:xfrm>
            <a:custGeom>
              <a:rect b="b" l="l" r="r" t="t"/>
              <a:pathLst>
                <a:path extrusionOk="0" h="17" w="17">
                  <a:moveTo>
                    <a:pt x="17" y="9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4" y="17"/>
                    <a:pt x="9" y="17"/>
                  </a:cubicBezTo>
                  <a:cubicBezTo>
                    <a:pt x="13" y="17"/>
                    <a:pt x="17" y="13"/>
                    <a:pt x="17" y="9"/>
                  </a:cubicBezTo>
                  <a:close/>
                  <a:moveTo>
                    <a:pt x="9" y="10"/>
                  </a:moveTo>
                  <a:cubicBezTo>
                    <a:pt x="8" y="10"/>
                    <a:pt x="7" y="10"/>
                    <a:pt x="7" y="9"/>
                  </a:cubicBezTo>
                  <a:cubicBezTo>
                    <a:pt x="7" y="8"/>
                    <a:pt x="8" y="7"/>
                    <a:pt x="9" y="7"/>
                  </a:cubicBezTo>
                  <a:cubicBezTo>
                    <a:pt x="10" y="7"/>
                    <a:pt x="10" y="8"/>
                    <a:pt x="10" y="9"/>
                  </a:cubicBezTo>
                  <a:cubicBezTo>
                    <a:pt x="10" y="10"/>
                    <a:pt x="10" y="10"/>
                    <a:pt x="9" y="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32610" y="5570538"/>
              <a:ext cx="53838" cy="53975"/>
            </a:xfrm>
            <a:custGeom>
              <a:rect b="b" l="l" r="r" t="t"/>
              <a:pathLst>
                <a:path extrusionOk="0" h="17" w="17">
                  <a:moveTo>
                    <a:pt x="9" y="17"/>
                  </a:moveTo>
                  <a:cubicBezTo>
                    <a:pt x="14" y="17"/>
                    <a:pt x="17" y="13"/>
                    <a:pt x="17" y="9"/>
                  </a:cubicBezTo>
                  <a:cubicBezTo>
                    <a:pt x="17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3"/>
                    <a:pt x="4" y="17"/>
                    <a:pt x="9" y="17"/>
                  </a:cubicBezTo>
                  <a:close/>
                  <a:moveTo>
                    <a:pt x="9" y="7"/>
                  </a:moveTo>
                  <a:cubicBezTo>
                    <a:pt x="10" y="7"/>
                    <a:pt x="11" y="8"/>
                    <a:pt x="11" y="9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8" y="10"/>
                    <a:pt x="7" y="10"/>
                    <a:pt x="7" y="9"/>
                  </a:cubicBezTo>
                  <a:cubicBezTo>
                    <a:pt x="7" y="8"/>
                    <a:pt x="8" y="7"/>
                    <a:pt x="9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137602" y="5691188"/>
              <a:ext cx="107676" cy="41275"/>
            </a:xfrm>
            <a:custGeom>
              <a:rect b="b" l="l" r="r" t="t"/>
              <a:pathLst>
                <a:path extrusionOk="0" h="13" w="34">
                  <a:moveTo>
                    <a:pt x="34" y="3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5"/>
                    <a:pt x="25" y="6"/>
                    <a:pt x="2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9"/>
                    <a:pt x="4" y="13"/>
                    <a:pt x="10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9" y="13"/>
                    <a:pt x="34" y="9"/>
                    <a:pt x="34" y="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grpSp>
        <p:nvGrpSpPr>
          <p:cNvPr descr="nurse icon" id="127" name="Google Shape;127;p2"/>
          <p:cNvGrpSpPr/>
          <p:nvPr/>
        </p:nvGrpSpPr>
        <p:grpSpPr>
          <a:xfrm>
            <a:off x="6722954" y="3167483"/>
            <a:ext cx="663474" cy="671513"/>
            <a:chOff x="1402953" y="4449763"/>
            <a:chExt cx="663474" cy="671513"/>
          </a:xfrm>
        </p:grpSpPr>
        <p:sp>
          <p:nvSpPr>
            <p:cNvPr id="128" name="Google Shape;128;p2"/>
            <p:cNvSpPr/>
            <p:nvPr/>
          </p:nvSpPr>
          <p:spPr>
            <a:xfrm>
              <a:off x="1402953" y="4449763"/>
              <a:ext cx="663474" cy="671513"/>
            </a:xfrm>
            <a:custGeom>
              <a:rect b="b" l="l" r="r" t="t"/>
              <a:pathLst>
                <a:path extrusionOk="0" h="211" w="209">
                  <a:moveTo>
                    <a:pt x="192" y="123"/>
                  </a:moveTo>
                  <a:cubicBezTo>
                    <a:pt x="189" y="123"/>
                    <a:pt x="189" y="123"/>
                    <a:pt x="189" y="123"/>
                  </a:cubicBezTo>
                  <a:cubicBezTo>
                    <a:pt x="189" y="109"/>
                    <a:pt x="189" y="109"/>
                    <a:pt x="189" y="109"/>
                  </a:cubicBezTo>
                  <a:cubicBezTo>
                    <a:pt x="189" y="103"/>
                    <a:pt x="184" y="99"/>
                    <a:pt x="179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8" y="97"/>
                    <a:pt x="148" y="94"/>
                    <a:pt x="148" y="92"/>
                  </a:cubicBezTo>
                  <a:cubicBezTo>
                    <a:pt x="148" y="84"/>
                    <a:pt x="142" y="77"/>
                    <a:pt x="134" y="75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40" y="71"/>
                    <a:pt x="145" y="65"/>
                    <a:pt x="145" y="58"/>
                  </a:cubicBezTo>
                  <a:cubicBezTo>
                    <a:pt x="145" y="54"/>
                    <a:pt x="144" y="51"/>
                    <a:pt x="142" y="48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0" y="51"/>
                    <a:pt x="29" y="54"/>
                    <a:pt x="29" y="58"/>
                  </a:cubicBezTo>
                  <a:cubicBezTo>
                    <a:pt x="29" y="65"/>
                    <a:pt x="33" y="71"/>
                    <a:pt x="39" y="74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1" y="77"/>
                    <a:pt x="25" y="84"/>
                    <a:pt x="25" y="92"/>
                  </a:cubicBezTo>
                  <a:cubicBezTo>
                    <a:pt x="25" y="99"/>
                    <a:pt x="29" y="105"/>
                    <a:pt x="35" y="107"/>
                  </a:cubicBezTo>
                  <a:cubicBezTo>
                    <a:pt x="24" y="119"/>
                    <a:pt x="22" y="137"/>
                    <a:pt x="30" y="152"/>
                  </a:cubicBezTo>
                  <a:cubicBezTo>
                    <a:pt x="21" y="157"/>
                    <a:pt x="15" y="165"/>
                    <a:pt x="11" y="175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100" y="211"/>
                    <a:pt x="100" y="211"/>
                    <a:pt x="100" y="211"/>
                  </a:cubicBezTo>
                  <a:cubicBezTo>
                    <a:pt x="104" y="211"/>
                    <a:pt x="104" y="211"/>
                    <a:pt x="104" y="211"/>
                  </a:cubicBezTo>
                  <a:cubicBezTo>
                    <a:pt x="209" y="211"/>
                    <a:pt x="209" y="211"/>
                    <a:pt x="209" y="211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9" y="130"/>
                    <a:pt x="202" y="123"/>
                    <a:pt x="192" y="123"/>
                  </a:cubicBezTo>
                  <a:close/>
                  <a:moveTo>
                    <a:pt x="182" y="109"/>
                  </a:moveTo>
                  <a:cubicBezTo>
                    <a:pt x="182" y="123"/>
                    <a:pt x="182" y="123"/>
                    <a:pt x="182" y="123"/>
                  </a:cubicBezTo>
                  <a:cubicBezTo>
                    <a:pt x="175" y="123"/>
                    <a:pt x="175" y="123"/>
                    <a:pt x="175" y="123"/>
                  </a:cubicBezTo>
                  <a:cubicBezTo>
                    <a:pt x="175" y="112"/>
                    <a:pt x="175" y="112"/>
                    <a:pt x="175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09"/>
                    <a:pt x="128" y="109"/>
                    <a:pt x="128" y="109"/>
                  </a:cubicBezTo>
                  <a:cubicBezTo>
                    <a:pt x="128" y="107"/>
                    <a:pt x="129" y="106"/>
                    <a:pt x="131" y="106"/>
                  </a:cubicBezTo>
                  <a:cubicBezTo>
                    <a:pt x="179" y="106"/>
                    <a:pt x="179" y="106"/>
                    <a:pt x="179" y="106"/>
                  </a:cubicBezTo>
                  <a:cubicBezTo>
                    <a:pt x="181" y="106"/>
                    <a:pt x="182" y="107"/>
                    <a:pt x="182" y="109"/>
                  </a:cubicBezTo>
                  <a:close/>
                  <a:moveTo>
                    <a:pt x="168" y="123"/>
                  </a:moveTo>
                  <a:cubicBezTo>
                    <a:pt x="141" y="123"/>
                    <a:pt x="141" y="123"/>
                    <a:pt x="141" y="123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68" y="119"/>
                    <a:pt x="168" y="119"/>
                    <a:pt x="168" y="119"/>
                  </a:cubicBezTo>
                  <a:lnTo>
                    <a:pt x="168" y="123"/>
                  </a:lnTo>
                  <a:close/>
                  <a:moveTo>
                    <a:pt x="100" y="174"/>
                  </a:moveTo>
                  <a:cubicBezTo>
                    <a:pt x="97" y="173"/>
                    <a:pt x="94" y="171"/>
                    <a:pt x="93" y="168"/>
                  </a:cubicBezTo>
                  <a:cubicBezTo>
                    <a:pt x="92" y="163"/>
                    <a:pt x="92" y="163"/>
                    <a:pt x="92" y="163"/>
                  </a:cubicBezTo>
                  <a:cubicBezTo>
                    <a:pt x="95" y="163"/>
                    <a:pt x="98" y="162"/>
                    <a:pt x="100" y="160"/>
                  </a:cubicBezTo>
                  <a:cubicBezTo>
                    <a:pt x="100" y="174"/>
                    <a:pt x="100" y="174"/>
                    <a:pt x="100" y="174"/>
                  </a:cubicBezTo>
                  <a:close/>
                  <a:moveTo>
                    <a:pt x="100" y="152"/>
                  </a:moveTo>
                  <a:cubicBezTo>
                    <a:pt x="97" y="155"/>
                    <a:pt x="92" y="157"/>
                    <a:pt x="87" y="157"/>
                  </a:cubicBezTo>
                  <a:cubicBezTo>
                    <a:pt x="74" y="157"/>
                    <a:pt x="70" y="148"/>
                    <a:pt x="70" y="146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5" y="145"/>
                    <a:pt x="81" y="147"/>
                    <a:pt x="87" y="147"/>
                  </a:cubicBezTo>
                  <a:cubicBezTo>
                    <a:pt x="91" y="147"/>
                    <a:pt x="96" y="146"/>
                    <a:pt x="100" y="145"/>
                  </a:cubicBezTo>
                  <a:lnTo>
                    <a:pt x="100" y="152"/>
                  </a:lnTo>
                  <a:close/>
                  <a:moveTo>
                    <a:pt x="64" y="150"/>
                  </a:moveTo>
                  <a:cubicBezTo>
                    <a:pt x="66" y="155"/>
                    <a:pt x="72" y="162"/>
                    <a:pt x="82" y="163"/>
                  </a:cubicBezTo>
                  <a:cubicBezTo>
                    <a:pt x="80" y="168"/>
                    <a:pt x="80" y="168"/>
                    <a:pt x="80" y="168"/>
                  </a:cubicBezTo>
                  <a:cubicBezTo>
                    <a:pt x="79" y="171"/>
                    <a:pt x="75" y="174"/>
                    <a:pt x="71" y="174"/>
                  </a:cubicBezTo>
                  <a:cubicBezTo>
                    <a:pt x="69" y="174"/>
                    <a:pt x="66" y="173"/>
                    <a:pt x="65" y="172"/>
                  </a:cubicBezTo>
                  <a:cubicBezTo>
                    <a:pt x="59" y="167"/>
                    <a:pt x="55" y="161"/>
                    <a:pt x="53" y="154"/>
                  </a:cubicBezTo>
                  <a:cubicBezTo>
                    <a:pt x="53" y="152"/>
                    <a:pt x="53" y="152"/>
                    <a:pt x="53" y="152"/>
                  </a:cubicBezTo>
                  <a:lnTo>
                    <a:pt x="64" y="150"/>
                  </a:lnTo>
                  <a:close/>
                  <a:moveTo>
                    <a:pt x="101" y="137"/>
                  </a:moveTo>
                  <a:cubicBezTo>
                    <a:pt x="96" y="139"/>
                    <a:pt x="91" y="140"/>
                    <a:pt x="87" y="140"/>
                  </a:cubicBezTo>
                  <a:cubicBezTo>
                    <a:pt x="64" y="140"/>
                    <a:pt x="46" y="121"/>
                    <a:pt x="46" y="99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61" y="75"/>
                    <a:pt x="76" y="69"/>
                    <a:pt x="87" y="59"/>
                  </a:cubicBezTo>
                  <a:cubicBezTo>
                    <a:pt x="98" y="69"/>
                    <a:pt x="113" y="75"/>
                    <a:pt x="128" y="75"/>
                  </a:cubicBezTo>
                  <a:cubicBezTo>
                    <a:pt x="128" y="99"/>
                    <a:pt x="128" y="99"/>
                    <a:pt x="128" y="99"/>
                  </a:cubicBezTo>
                  <a:cubicBezTo>
                    <a:pt x="128" y="99"/>
                    <a:pt x="128" y="99"/>
                    <a:pt x="128" y="99"/>
                  </a:cubicBezTo>
                  <a:cubicBezTo>
                    <a:pt x="124" y="101"/>
                    <a:pt x="121" y="105"/>
                    <a:pt x="121" y="109"/>
                  </a:cubicBezTo>
                  <a:cubicBezTo>
                    <a:pt x="121" y="123"/>
                    <a:pt x="121" y="123"/>
                    <a:pt x="121" y="123"/>
                  </a:cubicBezTo>
                  <a:cubicBezTo>
                    <a:pt x="117" y="123"/>
                    <a:pt x="117" y="123"/>
                    <a:pt x="117" y="123"/>
                  </a:cubicBezTo>
                  <a:cubicBezTo>
                    <a:pt x="109" y="123"/>
                    <a:pt x="102" y="129"/>
                    <a:pt x="101" y="137"/>
                  </a:cubicBezTo>
                  <a:close/>
                  <a:moveTo>
                    <a:pt x="141" y="92"/>
                  </a:moveTo>
                  <a:cubicBezTo>
                    <a:pt x="141" y="95"/>
                    <a:pt x="140" y="97"/>
                    <a:pt x="139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82"/>
                    <a:pt x="134" y="82"/>
                    <a:pt x="134" y="82"/>
                  </a:cubicBezTo>
                  <a:cubicBezTo>
                    <a:pt x="138" y="84"/>
                    <a:pt x="141" y="88"/>
                    <a:pt x="141" y="92"/>
                  </a:cubicBezTo>
                  <a:close/>
                  <a:moveTo>
                    <a:pt x="137" y="42"/>
                  </a:moveTo>
                  <a:cubicBezTo>
                    <a:pt x="136" y="42"/>
                    <a:pt x="136" y="42"/>
                    <a:pt x="136" y="41"/>
                  </a:cubicBezTo>
                  <a:cubicBezTo>
                    <a:pt x="132" y="39"/>
                    <a:pt x="127" y="37"/>
                    <a:pt x="121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4"/>
                    <a:pt x="107" y="29"/>
                    <a:pt x="107" y="24"/>
                  </a:cubicBezTo>
                  <a:cubicBezTo>
                    <a:pt x="107" y="20"/>
                    <a:pt x="106" y="17"/>
                    <a:pt x="105" y="14"/>
                  </a:cubicBezTo>
                  <a:cubicBezTo>
                    <a:pt x="143" y="29"/>
                    <a:pt x="143" y="29"/>
                    <a:pt x="143" y="29"/>
                  </a:cubicBezTo>
                  <a:lnTo>
                    <a:pt x="137" y="42"/>
                  </a:lnTo>
                  <a:close/>
                  <a:moveTo>
                    <a:pt x="73" y="24"/>
                  </a:moveTo>
                  <a:cubicBezTo>
                    <a:pt x="73" y="16"/>
                    <a:pt x="79" y="10"/>
                    <a:pt x="87" y="10"/>
                  </a:cubicBezTo>
                  <a:cubicBezTo>
                    <a:pt x="94" y="10"/>
                    <a:pt x="100" y="16"/>
                    <a:pt x="100" y="24"/>
                  </a:cubicBezTo>
                  <a:cubicBezTo>
                    <a:pt x="100" y="31"/>
                    <a:pt x="94" y="37"/>
                    <a:pt x="87" y="37"/>
                  </a:cubicBezTo>
                  <a:cubicBezTo>
                    <a:pt x="79" y="37"/>
                    <a:pt x="73" y="31"/>
                    <a:pt x="73" y="24"/>
                  </a:cubicBezTo>
                  <a:close/>
                  <a:moveTo>
                    <a:pt x="69" y="14"/>
                  </a:moveTo>
                  <a:cubicBezTo>
                    <a:pt x="67" y="17"/>
                    <a:pt x="66" y="20"/>
                    <a:pt x="66" y="24"/>
                  </a:cubicBezTo>
                  <a:cubicBezTo>
                    <a:pt x="66" y="29"/>
                    <a:pt x="68" y="34"/>
                    <a:pt x="71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47" y="37"/>
                    <a:pt x="42" y="39"/>
                    <a:pt x="38" y="41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0" y="29"/>
                    <a:pt x="30" y="29"/>
                    <a:pt x="30" y="29"/>
                  </a:cubicBezTo>
                  <a:lnTo>
                    <a:pt x="69" y="14"/>
                  </a:lnTo>
                  <a:close/>
                  <a:moveTo>
                    <a:pt x="36" y="58"/>
                  </a:moveTo>
                  <a:cubicBezTo>
                    <a:pt x="36" y="53"/>
                    <a:pt x="37" y="50"/>
                    <a:pt x="41" y="47"/>
                  </a:cubicBezTo>
                  <a:cubicBezTo>
                    <a:pt x="44" y="45"/>
                    <a:pt x="48" y="44"/>
                    <a:pt x="5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5" y="44"/>
                    <a:pt x="129" y="45"/>
                    <a:pt x="132" y="47"/>
                  </a:cubicBezTo>
                  <a:cubicBezTo>
                    <a:pt x="136" y="50"/>
                    <a:pt x="138" y="53"/>
                    <a:pt x="138" y="58"/>
                  </a:cubicBezTo>
                  <a:cubicBezTo>
                    <a:pt x="138" y="64"/>
                    <a:pt x="133" y="68"/>
                    <a:pt x="128" y="68"/>
                  </a:cubicBezTo>
                  <a:cubicBezTo>
                    <a:pt x="113" y="68"/>
                    <a:pt x="99" y="62"/>
                    <a:pt x="89" y="52"/>
                  </a:cubicBezTo>
                  <a:cubicBezTo>
                    <a:pt x="89" y="52"/>
                    <a:pt x="89" y="52"/>
                    <a:pt x="89" y="52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4" y="63"/>
                    <a:pt x="60" y="68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0" y="68"/>
                    <a:pt x="36" y="64"/>
                    <a:pt x="36" y="58"/>
                  </a:cubicBezTo>
                  <a:close/>
                  <a:moveTo>
                    <a:pt x="32" y="92"/>
                  </a:moveTo>
                  <a:cubicBezTo>
                    <a:pt x="32" y="88"/>
                    <a:pt x="35" y="84"/>
                    <a:pt x="39" y="82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39" y="100"/>
                    <a:pt x="39" y="101"/>
                    <a:pt x="39" y="102"/>
                  </a:cubicBezTo>
                  <a:cubicBezTo>
                    <a:pt x="35" y="100"/>
                    <a:pt x="32" y="97"/>
                    <a:pt x="32" y="92"/>
                  </a:cubicBezTo>
                  <a:close/>
                  <a:moveTo>
                    <a:pt x="41" y="112"/>
                  </a:moveTo>
                  <a:cubicBezTo>
                    <a:pt x="44" y="124"/>
                    <a:pt x="52" y="134"/>
                    <a:pt x="63" y="140"/>
                  </a:cubicBezTo>
                  <a:cubicBezTo>
                    <a:pt x="63" y="144"/>
                    <a:pt x="63" y="144"/>
                    <a:pt x="63" y="144"/>
                  </a:cubicBezTo>
                  <a:cubicBezTo>
                    <a:pt x="45" y="146"/>
                    <a:pt x="45" y="146"/>
                    <a:pt x="45" y="146"/>
                  </a:cubicBezTo>
                  <a:cubicBezTo>
                    <a:pt x="42" y="147"/>
                    <a:pt x="39" y="148"/>
                    <a:pt x="36" y="149"/>
                  </a:cubicBezTo>
                  <a:cubicBezTo>
                    <a:pt x="29" y="137"/>
                    <a:pt x="31" y="122"/>
                    <a:pt x="41" y="112"/>
                  </a:cubicBezTo>
                  <a:close/>
                  <a:moveTo>
                    <a:pt x="18" y="177"/>
                  </a:moveTo>
                  <a:cubicBezTo>
                    <a:pt x="22" y="165"/>
                    <a:pt x="33" y="155"/>
                    <a:pt x="46" y="153"/>
                  </a:cubicBezTo>
                  <a:cubicBezTo>
                    <a:pt x="46" y="153"/>
                    <a:pt x="46" y="153"/>
                    <a:pt x="46" y="153"/>
                  </a:cubicBezTo>
                  <a:cubicBezTo>
                    <a:pt x="47" y="155"/>
                    <a:pt x="47" y="155"/>
                    <a:pt x="47" y="155"/>
                  </a:cubicBezTo>
                  <a:cubicBezTo>
                    <a:pt x="49" y="164"/>
                    <a:pt x="53" y="172"/>
                    <a:pt x="61" y="177"/>
                  </a:cubicBezTo>
                  <a:cubicBezTo>
                    <a:pt x="63" y="179"/>
                    <a:pt x="67" y="181"/>
                    <a:pt x="71" y="181"/>
                  </a:cubicBezTo>
                  <a:cubicBezTo>
                    <a:pt x="76" y="181"/>
                    <a:pt x="80" y="179"/>
                    <a:pt x="83" y="175"/>
                  </a:cubicBezTo>
                  <a:cubicBezTo>
                    <a:pt x="83" y="205"/>
                    <a:pt x="83" y="205"/>
                    <a:pt x="83" y="205"/>
                  </a:cubicBezTo>
                  <a:cubicBezTo>
                    <a:pt x="54" y="205"/>
                    <a:pt x="54" y="205"/>
                    <a:pt x="54" y="205"/>
                  </a:cubicBezTo>
                  <a:cubicBezTo>
                    <a:pt x="51" y="202"/>
                    <a:pt x="51" y="202"/>
                    <a:pt x="51" y="202"/>
                  </a:cubicBezTo>
                  <a:cubicBezTo>
                    <a:pt x="45" y="197"/>
                    <a:pt x="44" y="189"/>
                    <a:pt x="49" y="183"/>
                  </a:cubicBezTo>
                  <a:cubicBezTo>
                    <a:pt x="43" y="179"/>
                    <a:pt x="43" y="179"/>
                    <a:pt x="43" y="179"/>
                  </a:cubicBezTo>
                  <a:cubicBezTo>
                    <a:pt x="37" y="187"/>
                    <a:pt x="38" y="197"/>
                    <a:pt x="44" y="205"/>
                  </a:cubicBezTo>
                  <a:cubicBezTo>
                    <a:pt x="9" y="205"/>
                    <a:pt x="9" y="205"/>
                    <a:pt x="9" y="205"/>
                  </a:cubicBezTo>
                  <a:lnTo>
                    <a:pt x="18" y="177"/>
                  </a:lnTo>
                  <a:close/>
                  <a:moveTo>
                    <a:pt x="90" y="205"/>
                  </a:moveTo>
                  <a:cubicBezTo>
                    <a:pt x="90" y="175"/>
                    <a:pt x="90" y="175"/>
                    <a:pt x="90" y="175"/>
                  </a:cubicBezTo>
                  <a:cubicBezTo>
                    <a:pt x="93" y="178"/>
                    <a:pt x="96" y="180"/>
                    <a:pt x="100" y="180"/>
                  </a:cubicBezTo>
                  <a:cubicBezTo>
                    <a:pt x="100" y="187"/>
                    <a:pt x="100" y="187"/>
                    <a:pt x="100" y="187"/>
                  </a:cubicBezTo>
                  <a:cubicBezTo>
                    <a:pt x="97" y="187"/>
                    <a:pt x="97" y="187"/>
                    <a:pt x="97" y="187"/>
                  </a:cubicBezTo>
                  <a:cubicBezTo>
                    <a:pt x="97" y="194"/>
                    <a:pt x="97" y="194"/>
                    <a:pt x="97" y="194"/>
                  </a:cubicBezTo>
                  <a:cubicBezTo>
                    <a:pt x="100" y="194"/>
                    <a:pt x="100" y="194"/>
                    <a:pt x="100" y="194"/>
                  </a:cubicBezTo>
                  <a:cubicBezTo>
                    <a:pt x="100" y="205"/>
                    <a:pt x="100" y="205"/>
                    <a:pt x="100" y="205"/>
                  </a:cubicBezTo>
                  <a:lnTo>
                    <a:pt x="90" y="205"/>
                  </a:lnTo>
                  <a:close/>
                  <a:moveTo>
                    <a:pt x="107" y="205"/>
                  </a:moveTo>
                  <a:cubicBezTo>
                    <a:pt x="107" y="170"/>
                    <a:pt x="107" y="170"/>
                    <a:pt x="107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45" y="177"/>
                    <a:pt x="145" y="177"/>
                    <a:pt x="145" y="177"/>
                  </a:cubicBezTo>
                  <a:cubicBezTo>
                    <a:pt x="145" y="187"/>
                    <a:pt x="145" y="187"/>
                    <a:pt x="145" y="187"/>
                  </a:cubicBezTo>
                  <a:cubicBezTo>
                    <a:pt x="165" y="187"/>
                    <a:pt x="165" y="187"/>
                    <a:pt x="165" y="187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75" y="177"/>
                    <a:pt x="175" y="177"/>
                    <a:pt x="175" y="177"/>
                  </a:cubicBezTo>
                  <a:cubicBezTo>
                    <a:pt x="175" y="170"/>
                    <a:pt x="175" y="170"/>
                    <a:pt x="175" y="170"/>
                  </a:cubicBezTo>
                  <a:cubicBezTo>
                    <a:pt x="189" y="170"/>
                    <a:pt x="189" y="170"/>
                    <a:pt x="189" y="170"/>
                  </a:cubicBezTo>
                  <a:cubicBezTo>
                    <a:pt x="189" y="164"/>
                    <a:pt x="189" y="164"/>
                    <a:pt x="189" y="164"/>
                  </a:cubicBezTo>
                  <a:cubicBezTo>
                    <a:pt x="175" y="164"/>
                    <a:pt x="175" y="164"/>
                    <a:pt x="175" y="164"/>
                  </a:cubicBezTo>
                  <a:cubicBezTo>
                    <a:pt x="175" y="157"/>
                    <a:pt x="175" y="157"/>
                    <a:pt x="175" y="157"/>
                  </a:cubicBezTo>
                  <a:cubicBezTo>
                    <a:pt x="165" y="157"/>
                    <a:pt x="165" y="157"/>
                    <a:pt x="165" y="157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34"/>
                    <a:pt x="112" y="130"/>
                    <a:pt x="117" y="130"/>
                  </a:cubicBezTo>
                  <a:cubicBezTo>
                    <a:pt x="192" y="130"/>
                    <a:pt x="192" y="130"/>
                    <a:pt x="192" y="130"/>
                  </a:cubicBezTo>
                  <a:cubicBezTo>
                    <a:pt x="198" y="130"/>
                    <a:pt x="203" y="134"/>
                    <a:pt x="203" y="140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196" y="164"/>
                    <a:pt x="196" y="164"/>
                    <a:pt x="196" y="164"/>
                  </a:cubicBezTo>
                  <a:cubicBezTo>
                    <a:pt x="196" y="170"/>
                    <a:pt x="196" y="170"/>
                    <a:pt x="196" y="170"/>
                  </a:cubicBezTo>
                  <a:cubicBezTo>
                    <a:pt x="203" y="170"/>
                    <a:pt x="203" y="170"/>
                    <a:pt x="203" y="170"/>
                  </a:cubicBezTo>
                  <a:cubicBezTo>
                    <a:pt x="203" y="205"/>
                    <a:pt x="203" y="205"/>
                    <a:pt x="203" y="205"/>
                  </a:cubicBezTo>
                  <a:lnTo>
                    <a:pt x="107" y="205"/>
                  </a:lnTo>
                  <a:close/>
                  <a:moveTo>
                    <a:pt x="168" y="164"/>
                  </a:moveTo>
                  <a:cubicBezTo>
                    <a:pt x="168" y="170"/>
                    <a:pt x="168" y="170"/>
                    <a:pt x="168" y="170"/>
                  </a:cubicBezTo>
                  <a:cubicBezTo>
                    <a:pt x="158" y="170"/>
                    <a:pt x="158" y="170"/>
                    <a:pt x="158" y="170"/>
                  </a:cubicBezTo>
                  <a:cubicBezTo>
                    <a:pt x="158" y="181"/>
                    <a:pt x="158" y="181"/>
                    <a:pt x="158" y="181"/>
                  </a:cubicBezTo>
                  <a:cubicBezTo>
                    <a:pt x="151" y="181"/>
                    <a:pt x="151" y="181"/>
                    <a:pt x="151" y="181"/>
                  </a:cubicBezTo>
                  <a:cubicBezTo>
                    <a:pt x="151" y="170"/>
                    <a:pt x="151" y="170"/>
                    <a:pt x="151" y="170"/>
                  </a:cubicBezTo>
                  <a:cubicBezTo>
                    <a:pt x="141" y="170"/>
                    <a:pt x="141" y="170"/>
                    <a:pt x="141" y="170"/>
                  </a:cubicBezTo>
                  <a:cubicBezTo>
                    <a:pt x="141" y="164"/>
                    <a:pt x="141" y="164"/>
                    <a:pt x="141" y="164"/>
                  </a:cubicBezTo>
                  <a:cubicBezTo>
                    <a:pt x="151" y="164"/>
                    <a:pt x="151" y="164"/>
                    <a:pt x="151" y="164"/>
                  </a:cubicBezTo>
                  <a:cubicBezTo>
                    <a:pt x="151" y="153"/>
                    <a:pt x="151" y="153"/>
                    <a:pt x="151" y="153"/>
                  </a:cubicBezTo>
                  <a:cubicBezTo>
                    <a:pt x="158" y="153"/>
                    <a:pt x="158" y="153"/>
                    <a:pt x="158" y="153"/>
                  </a:cubicBezTo>
                  <a:cubicBezTo>
                    <a:pt x="158" y="164"/>
                    <a:pt x="158" y="164"/>
                    <a:pt x="158" y="164"/>
                  </a:cubicBezTo>
                  <a:lnTo>
                    <a:pt x="168" y="1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591386" y="4764088"/>
              <a:ext cx="174181" cy="87313"/>
            </a:xfrm>
            <a:custGeom>
              <a:rect b="b" l="l" r="r" t="t"/>
              <a:pathLst>
                <a:path extrusionOk="0" h="27" w="55">
                  <a:moveTo>
                    <a:pt x="28" y="20"/>
                  </a:moveTo>
                  <a:cubicBezTo>
                    <a:pt x="16" y="20"/>
                    <a:pt x="7" y="11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13" y="27"/>
                    <a:pt x="28" y="27"/>
                  </a:cubicBezTo>
                  <a:cubicBezTo>
                    <a:pt x="43" y="27"/>
                    <a:pt x="55" y="15"/>
                    <a:pt x="55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11"/>
                    <a:pt x="39" y="20"/>
                    <a:pt x="28" y="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657891" y="4503738"/>
              <a:ext cx="41170" cy="44450"/>
            </a:xfrm>
            <a:custGeom>
              <a:rect b="b" l="l" r="r" t="t"/>
              <a:pathLst>
                <a:path extrusionOk="0" h="28" w="26">
                  <a:moveTo>
                    <a:pt x="20" y="0"/>
                  </a:moveTo>
                  <a:lnTo>
                    <a:pt x="6" y="0"/>
                  </a:lnTo>
                  <a:lnTo>
                    <a:pt x="6" y="6"/>
                  </a:lnTo>
                  <a:lnTo>
                    <a:pt x="0" y="6"/>
                  </a:lnTo>
                  <a:lnTo>
                    <a:pt x="0" y="20"/>
                  </a:lnTo>
                  <a:lnTo>
                    <a:pt x="6" y="20"/>
                  </a:lnTo>
                  <a:lnTo>
                    <a:pt x="6" y="28"/>
                  </a:lnTo>
                  <a:lnTo>
                    <a:pt x="20" y="28"/>
                  </a:lnTo>
                  <a:lnTo>
                    <a:pt x="20" y="20"/>
                  </a:lnTo>
                  <a:lnTo>
                    <a:pt x="26" y="20"/>
                  </a:lnTo>
                  <a:lnTo>
                    <a:pt x="26" y="6"/>
                  </a:lnTo>
                  <a:lnTo>
                    <a:pt x="20" y="6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743399" y="4710113"/>
              <a:ext cx="22169" cy="222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591386" y="4710113"/>
              <a:ext cx="22169" cy="222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grpSp>
        <p:nvGrpSpPr>
          <p:cNvPr descr="female icon placeholder" id="133" name="Google Shape;133;p2"/>
          <p:cNvGrpSpPr/>
          <p:nvPr/>
        </p:nvGrpSpPr>
        <p:grpSpPr>
          <a:xfrm>
            <a:off x="6784410" y="5510693"/>
            <a:ext cx="638059" cy="664031"/>
            <a:chOff x="1604053" y="466725"/>
            <a:chExt cx="459206" cy="465138"/>
          </a:xfrm>
        </p:grpSpPr>
        <p:sp>
          <p:nvSpPr>
            <p:cNvPr id="134" name="Google Shape;134;p2"/>
            <p:cNvSpPr/>
            <p:nvPr/>
          </p:nvSpPr>
          <p:spPr>
            <a:xfrm>
              <a:off x="1667392" y="501650"/>
              <a:ext cx="329361" cy="423863"/>
            </a:xfrm>
            <a:custGeom>
              <a:rect b="b" l="l" r="r" t="t"/>
              <a:pathLst>
                <a:path extrusionOk="0" h="133" w="104">
                  <a:moveTo>
                    <a:pt x="90" y="104"/>
                  </a:moveTo>
                  <a:cubicBezTo>
                    <a:pt x="90" y="104"/>
                    <a:pt x="77" y="100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69" y="96"/>
                    <a:pt x="69" y="95"/>
                    <a:pt x="69" y="93"/>
                  </a:cubicBezTo>
                  <a:cubicBezTo>
                    <a:pt x="69" y="87"/>
                    <a:pt x="69" y="87"/>
                    <a:pt x="69" y="87"/>
                  </a:cubicBezTo>
                  <a:cubicBezTo>
                    <a:pt x="69" y="85"/>
                    <a:pt x="69" y="85"/>
                    <a:pt x="69" y="85"/>
                  </a:cubicBezTo>
                  <a:cubicBezTo>
                    <a:pt x="69" y="85"/>
                    <a:pt x="86" y="86"/>
                    <a:pt x="95" y="77"/>
                  </a:cubicBezTo>
                  <a:cubicBezTo>
                    <a:pt x="95" y="77"/>
                    <a:pt x="83" y="73"/>
                    <a:pt x="85" y="51"/>
                  </a:cubicBezTo>
                  <a:cubicBezTo>
                    <a:pt x="87" y="28"/>
                    <a:pt x="82" y="8"/>
                    <a:pt x="64" y="10"/>
                  </a:cubicBezTo>
                  <a:cubicBezTo>
                    <a:pt x="64" y="10"/>
                    <a:pt x="56" y="0"/>
                    <a:pt x="40" y="6"/>
                  </a:cubicBezTo>
                  <a:cubicBezTo>
                    <a:pt x="35" y="8"/>
                    <a:pt x="20" y="13"/>
                    <a:pt x="21" y="45"/>
                  </a:cubicBezTo>
                  <a:cubicBezTo>
                    <a:pt x="22" y="76"/>
                    <a:pt x="10" y="76"/>
                    <a:pt x="10" y="76"/>
                  </a:cubicBezTo>
                  <a:cubicBezTo>
                    <a:pt x="10" y="76"/>
                    <a:pt x="16" y="85"/>
                    <a:pt x="37" y="85"/>
                  </a:cubicBezTo>
                  <a:cubicBezTo>
                    <a:pt x="37" y="87"/>
                    <a:pt x="37" y="87"/>
                    <a:pt x="37" y="87"/>
                  </a:cubicBezTo>
                  <a:cubicBezTo>
                    <a:pt x="37" y="93"/>
                    <a:pt x="37" y="93"/>
                    <a:pt x="37" y="93"/>
                  </a:cubicBezTo>
                  <a:cubicBezTo>
                    <a:pt x="37" y="95"/>
                    <a:pt x="36" y="96"/>
                    <a:pt x="35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28" y="100"/>
                    <a:pt x="15" y="104"/>
                    <a:pt x="15" y="104"/>
                  </a:cubicBezTo>
                  <a:cubicBezTo>
                    <a:pt x="15" y="104"/>
                    <a:pt x="10" y="105"/>
                    <a:pt x="2" y="109"/>
                  </a:cubicBezTo>
                  <a:cubicBezTo>
                    <a:pt x="2" y="109"/>
                    <a:pt x="1" y="109"/>
                    <a:pt x="0" y="110"/>
                  </a:cubicBezTo>
                  <a:cubicBezTo>
                    <a:pt x="13" y="124"/>
                    <a:pt x="32" y="133"/>
                    <a:pt x="52" y="133"/>
                  </a:cubicBezTo>
                  <a:cubicBezTo>
                    <a:pt x="73" y="133"/>
                    <a:pt x="92" y="124"/>
                    <a:pt x="104" y="110"/>
                  </a:cubicBezTo>
                  <a:cubicBezTo>
                    <a:pt x="104" y="109"/>
                    <a:pt x="103" y="109"/>
                    <a:pt x="102" y="109"/>
                  </a:cubicBezTo>
                  <a:cubicBezTo>
                    <a:pt x="95" y="105"/>
                    <a:pt x="90" y="104"/>
                    <a:pt x="90" y="1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604053" y="466725"/>
              <a:ext cx="459206" cy="465138"/>
            </a:xfrm>
            <a:custGeom>
              <a:rect b="b" l="l" r="r" t="t"/>
              <a:pathLst>
                <a:path extrusionOk="0" h="146" w="145">
                  <a:moveTo>
                    <a:pt x="72" y="146"/>
                  </a:moveTo>
                  <a:cubicBezTo>
                    <a:pt x="32" y="146"/>
                    <a:pt x="0" y="113"/>
                    <a:pt x="0" y="73"/>
                  </a:cubicBezTo>
                  <a:cubicBezTo>
                    <a:pt x="0" y="33"/>
                    <a:pt x="32" y="0"/>
                    <a:pt x="72" y="0"/>
                  </a:cubicBezTo>
                  <a:cubicBezTo>
                    <a:pt x="113" y="0"/>
                    <a:pt x="145" y="33"/>
                    <a:pt x="145" y="73"/>
                  </a:cubicBezTo>
                  <a:cubicBezTo>
                    <a:pt x="145" y="113"/>
                    <a:pt x="113" y="146"/>
                    <a:pt x="72" y="146"/>
                  </a:cubicBezTo>
                  <a:close/>
                  <a:moveTo>
                    <a:pt x="72" y="5"/>
                  </a:moveTo>
                  <a:cubicBezTo>
                    <a:pt x="35" y="5"/>
                    <a:pt x="4" y="35"/>
                    <a:pt x="4" y="73"/>
                  </a:cubicBezTo>
                  <a:cubicBezTo>
                    <a:pt x="4" y="111"/>
                    <a:pt x="35" y="141"/>
                    <a:pt x="72" y="141"/>
                  </a:cubicBezTo>
                  <a:cubicBezTo>
                    <a:pt x="110" y="141"/>
                    <a:pt x="141" y="111"/>
                    <a:pt x="141" y="73"/>
                  </a:cubicBezTo>
                  <a:cubicBezTo>
                    <a:pt x="141" y="35"/>
                    <a:pt x="110" y="5"/>
                    <a:pt x="72" y="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pic>
        <p:nvPicPr>
          <p:cNvPr id="136" name="Google Shape;13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57379" y="819071"/>
            <a:ext cx="731583" cy="676715"/>
          </a:xfrm>
          <a:prstGeom prst="rect">
            <a:avLst/>
          </a:prstGeom>
          <a:noFill/>
          <a:ln>
            <a:noFill/>
          </a:ln>
        </p:spPr>
      </p:pic>
      <p:grpSp>
        <p:nvGrpSpPr>
          <p:cNvPr descr="nurse icon" id="137" name="Google Shape;137;p2"/>
          <p:cNvGrpSpPr/>
          <p:nvPr/>
        </p:nvGrpSpPr>
        <p:grpSpPr>
          <a:xfrm>
            <a:off x="6725488" y="4343850"/>
            <a:ext cx="663474" cy="671513"/>
            <a:chOff x="1402953" y="4449763"/>
            <a:chExt cx="663474" cy="671513"/>
          </a:xfrm>
        </p:grpSpPr>
        <p:sp>
          <p:nvSpPr>
            <p:cNvPr id="138" name="Google Shape;138;p2"/>
            <p:cNvSpPr/>
            <p:nvPr/>
          </p:nvSpPr>
          <p:spPr>
            <a:xfrm>
              <a:off x="1402953" y="4449763"/>
              <a:ext cx="663474" cy="671513"/>
            </a:xfrm>
            <a:custGeom>
              <a:rect b="b" l="l" r="r" t="t"/>
              <a:pathLst>
                <a:path extrusionOk="0" h="211" w="209">
                  <a:moveTo>
                    <a:pt x="192" y="123"/>
                  </a:moveTo>
                  <a:cubicBezTo>
                    <a:pt x="189" y="123"/>
                    <a:pt x="189" y="123"/>
                    <a:pt x="189" y="123"/>
                  </a:cubicBezTo>
                  <a:cubicBezTo>
                    <a:pt x="189" y="109"/>
                    <a:pt x="189" y="109"/>
                    <a:pt x="189" y="109"/>
                  </a:cubicBezTo>
                  <a:cubicBezTo>
                    <a:pt x="189" y="103"/>
                    <a:pt x="184" y="99"/>
                    <a:pt x="179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8" y="97"/>
                    <a:pt x="148" y="94"/>
                    <a:pt x="148" y="92"/>
                  </a:cubicBezTo>
                  <a:cubicBezTo>
                    <a:pt x="148" y="84"/>
                    <a:pt x="142" y="77"/>
                    <a:pt x="134" y="75"/>
                  </a:cubicBezTo>
                  <a:cubicBezTo>
                    <a:pt x="134" y="74"/>
                    <a:pt x="134" y="74"/>
                    <a:pt x="134" y="74"/>
                  </a:cubicBezTo>
                  <a:cubicBezTo>
                    <a:pt x="140" y="71"/>
                    <a:pt x="145" y="65"/>
                    <a:pt x="145" y="58"/>
                  </a:cubicBezTo>
                  <a:cubicBezTo>
                    <a:pt x="145" y="54"/>
                    <a:pt x="144" y="51"/>
                    <a:pt x="142" y="48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0" y="51"/>
                    <a:pt x="29" y="54"/>
                    <a:pt x="29" y="58"/>
                  </a:cubicBezTo>
                  <a:cubicBezTo>
                    <a:pt x="29" y="65"/>
                    <a:pt x="33" y="71"/>
                    <a:pt x="39" y="74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1" y="77"/>
                    <a:pt x="25" y="84"/>
                    <a:pt x="25" y="92"/>
                  </a:cubicBezTo>
                  <a:cubicBezTo>
                    <a:pt x="25" y="99"/>
                    <a:pt x="29" y="105"/>
                    <a:pt x="35" y="107"/>
                  </a:cubicBezTo>
                  <a:cubicBezTo>
                    <a:pt x="24" y="119"/>
                    <a:pt x="22" y="137"/>
                    <a:pt x="30" y="152"/>
                  </a:cubicBezTo>
                  <a:cubicBezTo>
                    <a:pt x="21" y="157"/>
                    <a:pt x="15" y="165"/>
                    <a:pt x="11" y="175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100" y="211"/>
                    <a:pt x="100" y="211"/>
                    <a:pt x="100" y="211"/>
                  </a:cubicBezTo>
                  <a:cubicBezTo>
                    <a:pt x="104" y="211"/>
                    <a:pt x="104" y="211"/>
                    <a:pt x="104" y="211"/>
                  </a:cubicBezTo>
                  <a:cubicBezTo>
                    <a:pt x="209" y="211"/>
                    <a:pt x="209" y="211"/>
                    <a:pt x="209" y="211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9" y="130"/>
                    <a:pt x="202" y="123"/>
                    <a:pt x="192" y="123"/>
                  </a:cubicBezTo>
                  <a:close/>
                  <a:moveTo>
                    <a:pt x="182" y="109"/>
                  </a:moveTo>
                  <a:cubicBezTo>
                    <a:pt x="182" y="123"/>
                    <a:pt x="182" y="123"/>
                    <a:pt x="182" y="123"/>
                  </a:cubicBezTo>
                  <a:cubicBezTo>
                    <a:pt x="175" y="123"/>
                    <a:pt x="175" y="123"/>
                    <a:pt x="175" y="123"/>
                  </a:cubicBezTo>
                  <a:cubicBezTo>
                    <a:pt x="175" y="112"/>
                    <a:pt x="175" y="112"/>
                    <a:pt x="175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09"/>
                    <a:pt x="128" y="109"/>
                    <a:pt x="128" y="109"/>
                  </a:cubicBezTo>
                  <a:cubicBezTo>
                    <a:pt x="128" y="107"/>
                    <a:pt x="129" y="106"/>
                    <a:pt x="131" y="106"/>
                  </a:cubicBezTo>
                  <a:cubicBezTo>
                    <a:pt x="179" y="106"/>
                    <a:pt x="179" y="106"/>
                    <a:pt x="179" y="106"/>
                  </a:cubicBezTo>
                  <a:cubicBezTo>
                    <a:pt x="181" y="106"/>
                    <a:pt x="182" y="107"/>
                    <a:pt x="182" y="109"/>
                  </a:cubicBezTo>
                  <a:close/>
                  <a:moveTo>
                    <a:pt x="168" y="123"/>
                  </a:moveTo>
                  <a:cubicBezTo>
                    <a:pt x="141" y="123"/>
                    <a:pt x="141" y="123"/>
                    <a:pt x="141" y="123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68" y="119"/>
                    <a:pt x="168" y="119"/>
                    <a:pt x="168" y="119"/>
                  </a:cubicBezTo>
                  <a:lnTo>
                    <a:pt x="168" y="123"/>
                  </a:lnTo>
                  <a:close/>
                  <a:moveTo>
                    <a:pt x="100" y="174"/>
                  </a:moveTo>
                  <a:cubicBezTo>
                    <a:pt x="97" y="173"/>
                    <a:pt x="94" y="171"/>
                    <a:pt x="93" y="168"/>
                  </a:cubicBezTo>
                  <a:cubicBezTo>
                    <a:pt x="92" y="163"/>
                    <a:pt x="92" y="163"/>
                    <a:pt x="92" y="163"/>
                  </a:cubicBezTo>
                  <a:cubicBezTo>
                    <a:pt x="95" y="163"/>
                    <a:pt x="98" y="162"/>
                    <a:pt x="100" y="160"/>
                  </a:cubicBezTo>
                  <a:cubicBezTo>
                    <a:pt x="100" y="174"/>
                    <a:pt x="100" y="174"/>
                    <a:pt x="100" y="174"/>
                  </a:cubicBezTo>
                  <a:close/>
                  <a:moveTo>
                    <a:pt x="100" y="152"/>
                  </a:moveTo>
                  <a:cubicBezTo>
                    <a:pt x="97" y="155"/>
                    <a:pt x="92" y="157"/>
                    <a:pt x="87" y="157"/>
                  </a:cubicBezTo>
                  <a:cubicBezTo>
                    <a:pt x="74" y="157"/>
                    <a:pt x="70" y="148"/>
                    <a:pt x="70" y="146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5" y="145"/>
                    <a:pt x="81" y="147"/>
                    <a:pt x="87" y="147"/>
                  </a:cubicBezTo>
                  <a:cubicBezTo>
                    <a:pt x="91" y="147"/>
                    <a:pt x="96" y="146"/>
                    <a:pt x="100" y="145"/>
                  </a:cubicBezTo>
                  <a:lnTo>
                    <a:pt x="100" y="152"/>
                  </a:lnTo>
                  <a:close/>
                  <a:moveTo>
                    <a:pt x="64" y="150"/>
                  </a:moveTo>
                  <a:cubicBezTo>
                    <a:pt x="66" y="155"/>
                    <a:pt x="72" y="162"/>
                    <a:pt x="82" y="163"/>
                  </a:cubicBezTo>
                  <a:cubicBezTo>
                    <a:pt x="80" y="168"/>
                    <a:pt x="80" y="168"/>
                    <a:pt x="80" y="168"/>
                  </a:cubicBezTo>
                  <a:cubicBezTo>
                    <a:pt x="79" y="171"/>
                    <a:pt x="75" y="174"/>
                    <a:pt x="71" y="174"/>
                  </a:cubicBezTo>
                  <a:cubicBezTo>
                    <a:pt x="69" y="174"/>
                    <a:pt x="66" y="173"/>
                    <a:pt x="65" y="172"/>
                  </a:cubicBezTo>
                  <a:cubicBezTo>
                    <a:pt x="59" y="167"/>
                    <a:pt x="55" y="161"/>
                    <a:pt x="53" y="154"/>
                  </a:cubicBezTo>
                  <a:cubicBezTo>
                    <a:pt x="53" y="152"/>
                    <a:pt x="53" y="152"/>
                    <a:pt x="53" y="152"/>
                  </a:cubicBezTo>
                  <a:lnTo>
                    <a:pt x="64" y="150"/>
                  </a:lnTo>
                  <a:close/>
                  <a:moveTo>
                    <a:pt x="101" y="137"/>
                  </a:moveTo>
                  <a:cubicBezTo>
                    <a:pt x="96" y="139"/>
                    <a:pt x="91" y="140"/>
                    <a:pt x="87" y="140"/>
                  </a:cubicBezTo>
                  <a:cubicBezTo>
                    <a:pt x="64" y="140"/>
                    <a:pt x="46" y="121"/>
                    <a:pt x="46" y="99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61" y="75"/>
                    <a:pt x="76" y="69"/>
                    <a:pt x="87" y="59"/>
                  </a:cubicBezTo>
                  <a:cubicBezTo>
                    <a:pt x="98" y="69"/>
                    <a:pt x="113" y="75"/>
                    <a:pt x="128" y="75"/>
                  </a:cubicBezTo>
                  <a:cubicBezTo>
                    <a:pt x="128" y="99"/>
                    <a:pt x="128" y="99"/>
                    <a:pt x="128" y="99"/>
                  </a:cubicBezTo>
                  <a:cubicBezTo>
                    <a:pt x="128" y="99"/>
                    <a:pt x="128" y="99"/>
                    <a:pt x="128" y="99"/>
                  </a:cubicBezTo>
                  <a:cubicBezTo>
                    <a:pt x="124" y="101"/>
                    <a:pt x="121" y="105"/>
                    <a:pt x="121" y="109"/>
                  </a:cubicBezTo>
                  <a:cubicBezTo>
                    <a:pt x="121" y="123"/>
                    <a:pt x="121" y="123"/>
                    <a:pt x="121" y="123"/>
                  </a:cubicBezTo>
                  <a:cubicBezTo>
                    <a:pt x="117" y="123"/>
                    <a:pt x="117" y="123"/>
                    <a:pt x="117" y="123"/>
                  </a:cubicBezTo>
                  <a:cubicBezTo>
                    <a:pt x="109" y="123"/>
                    <a:pt x="102" y="129"/>
                    <a:pt x="101" y="137"/>
                  </a:cubicBezTo>
                  <a:close/>
                  <a:moveTo>
                    <a:pt x="141" y="92"/>
                  </a:moveTo>
                  <a:cubicBezTo>
                    <a:pt x="141" y="95"/>
                    <a:pt x="140" y="97"/>
                    <a:pt x="139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82"/>
                    <a:pt x="134" y="82"/>
                    <a:pt x="134" y="82"/>
                  </a:cubicBezTo>
                  <a:cubicBezTo>
                    <a:pt x="138" y="84"/>
                    <a:pt x="141" y="88"/>
                    <a:pt x="141" y="92"/>
                  </a:cubicBezTo>
                  <a:close/>
                  <a:moveTo>
                    <a:pt x="137" y="42"/>
                  </a:moveTo>
                  <a:cubicBezTo>
                    <a:pt x="136" y="42"/>
                    <a:pt x="136" y="42"/>
                    <a:pt x="136" y="41"/>
                  </a:cubicBezTo>
                  <a:cubicBezTo>
                    <a:pt x="132" y="39"/>
                    <a:pt x="127" y="37"/>
                    <a:pt x="121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4"/>
                    <a:pt x="107" y="29"/>
                    <a:pt x="107" y="24"/>
                  </a:cubicBezTo>
                  <a:cubicBezTo>
                    <a:pt x="107" y="20"/>
                    <a:pt x="106" y="17"/>
                    <a:pt x="105" y="14"/>
                  </a:cubicBezTo>
                  <a:cubicBezTo>
                    <a:pt x="143" y="29"/>
                    <a:pt x="143" y="29"/>
                    <a:pt x="143" y="29"/>
                  </a:cubicBezTo>
                  <a:lnTo>
                    <a:pt x="137" y="42"/>
                  </a:lnTo>
                  <a:close/>
                  <a:moveTo>
                    <a:pt x="73" y="24"/>
                  </a:moveTo>
                  <a:cubicBezTo>
                    <a:pt x="73" y="16"/>
                    <a:pt x="79" y="10"/>
                    <a:pt x="87" y="10"/>
                  </a:cubicBezTo>
                  <a:cubicBezTo>
                    <a:pt x="94" y="10"/>
                    <a:pt x="100" y="16"/>
                    <a:pt x="100" y="24"/>
                  </a:cubicBezTo>
                  <a:cubicBezTo>
                    <a:pt x="100" y="31"/>
                    <a:pt x="94" y="37"/>
                    <a:pt x="87" y="37"/>
                  </a:cubicBezTo>
                  <a:cubicBezTo>
                    <a:pt x="79" y="37"/>
                    <a:pt x="73" y="31"/>
                    <a:pt x="73" y="24"/>
                  </a:cubicBezTo>
                  <a:close/>
                  <a:moveTo>
                    <a:pt x="69" y="14"/>
                  </a:moveTo>
                  <a:cubicBezTo>
                    <a:pt x="67" y="17"/>
                    <a:pt x="66" y="20"/>
                    <a:pt x="66" y="24"/>
                  </a:cubicBezTo>
                  <a:cubicBezTo>
                    <a:pt x="66" y="29"/>
                    <a:pt x="68" y="34"/>
                    <a:pt x="71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47" y="37"/>
                    <a:pt x="42" y="39"/>
                    <a:pt x="38" y="41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0" y="29"/>
                    <a:pt x="30" y="29"/>
                    <a:pt x="30" y="29"/>
                  </a:cubicBezTo>
                  <a:lnTo>
                    <a:pt x="69" y="14"/>
                  </a:lnTo>
                  <a:close/>
                  <a:moveTo>
                    <a:pt x="36" y="58"/>
                  </a:moveTo>
                  <a:cubicBezTo>
                    <a:pt x="36" y="53"/>
                    <a:pt x="37" y="50"/>
                    <a:pt x="41" y="47"/>
                  </a:cubicBezTo>
                  <a:cubicBezTo>
                    <a:pt x="44" y="45"/>
                    <a:pt x="48" y="44"/>
                    <a:pt x="5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5" y="44"/>
                    <a:pt x="129" y="45"/>
                    <a:pt x="132" y="47"/>
                  </a:cubicBezTo>
                  <a:cubicBezTo>
                    <a:pt x="136" y="50"/>
                    <a:pt x="138" y="53"/>
                    <a:pt x="138" y="58"/>
                  </a:cubicBezTo>
                  <a:cubicBezTo>
                    <a:pt x="138" y="64"/>
                    <a:pt x="133" y="68"/>
                    <a:pt x="128" y="68"/>
                  </a:cubicBezTo>
                  <a:cubicBezTo>
                    <a:pt x="113" y="68"/>
                    <a:pt x="99" y="62"/>
                    <a:pt x="89" y="52"/>
                  </a:cubicBezTo>
                  <a:cubicBezTo>
                    <a:pt x="89" y="52"/>
                    <a:pt x="89" y="52"/>
                    <a:pt x="89" y="52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4" y="63"/>
                    <a:pt x="60" y="68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6" y="68"/>
                    <a:pt x="46" y="68"/>
                    <a:pt x="46" y="68"/>
                  </a:cubicBezTo>
                  <a:cubicBezTo>
                    <a:pt x="40" y="68"/>
                    <a:pt x="36" y="64"/>
                    <a:pt x="36" y="58"/>
                  </a:cubicBezTo>
                  <a:close/>
                  <a:moveTo>
                    <a:pt x="32" y="92"/>
                  </a:moveTo>
                  <a:cubicBezTo>
                    <a:pt x="32" y="88"/>
                    <a:pt x="35" y="84"/>
                    <a:pt x="39" y="82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39" y="100"/>
                    <a:pt x="39" y="101"/>
                    <a:pt x="39" y="102"/>
                  </a:cubicBezTo>
                  <a:cubicBezTo>
                    <a:pt x="35" y="100"/>
                    <a:pt x="32" y="97"/>
                    <a:pt x="32" y="92"/>
                  </a:cubicBezTo>
                  <a:close/>
                  <a:moveTo>
                    <a:pt x="41" y="112"/>
                  </a:moveTo>
                  <a:cubicBezTo>
                    <a:pt x="44" y="124"/>
                    <a:pt x="52" y="134"/>
                    <a:pt x="63" y="140"/>
                  </a:cubicBezTo>
                  <a:cubicBezTo>
                    <a:pt x="63" y="144"/>
                    <a:pt x="63" y="144"/>
                    <a:pt x="63" y="144"/>
                  </a:cubicBezTo>
                  <a:cubicBezTo>
                    <a:pt x="45" y="146"/>
                    <a:pt x="45" y="146"/>
                    <a:pt x="45" y="146"/>
                  </a:cubicBezTo>
                  <a:cubicBezTo>
                    <a:pt x="42" y="147"/>
                    <a:pt x="39" y="148"/>
                    <a:pt x="36" y="149"/>
                  </a:cubicBezTo>
                  <a:cubicBezTo>
                    <a:pt x="29" y="137"/>
                    <a:pt x="31" y="122"/>
                    <a:pt x="41" y="112"/>
                  </a:cubicBezTo>
                  <a:close/>
                  <a:moveTo>
                    <a:pt x="18" y="177"/>
                  </a:moveTo>
                  <a:cubicBezTo>
                    <a:pt x="22" y="165"/>
                    <a:pt x="33" y="155"/>
                    <a:pt x="46" y="153"/>
                  </a:cubicBezTo>
                  <a:cubicBezTo>
                    <a:pt x="46" y="153"/>
                    <a:pt x="46" y="153"/>
                    <a:pt x="46" y="153"/>
                  </a:cubicBezTo>
                  <a:cubicBezTo>
                    <a:pt x="47" y="155"/>
                    <a:pt x="47" y="155"/>
                    <a:pt x="47" y="155"/>
                  </a:cubicBezTo>
                  <a:cubicBezTo>
                    <a:pt x="49" y="164"/>
                    <a:pt x="53" y="172"/>
                    <a:pt x="61" y="177"/>
                  </a:cubicBezTo>
                  <a:cubicBezTo>
                    <a:pt x="63" y="179"/>
                    <a:pt x="67" y="181"/>
                    <a:pt x="71" y="181"/>
                  </a:cubicBezTo>
                  <a:cubicBezTo>
                    <a:pt x="76" y="181"/>
                    <a:pt x="80" y="179"/>
                    <a:pt x="83" y="175"/>
                  </a:cubicBezTo>
                  <a:cubicBezTo>
                    <a:pt x="83" y="205"/>
                    <a:pt x="83" y="205"/>
                    <a:pt x="83" y="205"/>
                  </a:cubicBezTo>
                  <a:cubicBezTo>
                    <a:pt x="54" y="205"/>
                    <a:pt x="54" y="205"/>
                    <a:pt x="54" y="205"/>
                  </a:cubicBezTo>
                  <a:cubicBezTo>
                    <a:pt x="51" y="202"/>
                    <a:pt x="51" y="202"/>
                    <a:pt x="51" y="202"/>
                  </a:cubicBezTo>
                  <a:cubicBezTo>
                    <a:pt x="45" y="197"/>
                    <a:pt x="44" y="189"/>
                    <a:pt x="49" y="183"/>
                  </a:cubicBezTo>
                  <a:cubicBezTo>
                    <a:pt x="43" y="179"/>
                    <a:pt x="43" y="179"/>
                    <a:pt x="43" y="179"/>
                  </a:cubicBezTo>
                  <a:cubicBezTo>
                    <a:pt x="37" y="187"/>
                    <a:pt x="38" y="197"/>
                    <a:pt x="44" y="205"/>
                  </a:cubicBezTo>
                  <a:cubicBezTo>
                    <a:pt x="9" y="205"/>
                    <a:pt x="9" y="205"/>
                    <a:pt x="9" y="205"/>
                  </a:cubicBezTo>
                  <a:lnTo>
                    <a:pt x="18" y="177"/>
                  </a:lnTo>
                  <a:close/>
                  <a:moveTo>
                    <a:pt x="90" y="205"/>
                  </a:moveTo>
                  <a:cubicBezTo>
                    <a:pt x="90" y="175"/>
                    <a:pt x="90" y="175"/>
                    <a:pt x="90" y="175"/>
                  </a:cubicBezTo>
                  <a:cubicBezTo>
                    <a:pt x="93" y="178"/>
                    <a:pt x="96" y="180"/>
                    <a:pt x="100" y="180"/>
                  </a:cubicBezTo>
                  <a:cubicBezTo>
                    <a:pt x="100" y="187"/>
                    <a:pt x="100" y="187"/>
                    <a:pt x="100" y="187"/>
                  </a:cubicBezTo>
                  <a:cubicBezTo>
                    <a:pt x="97" y="187"/>
                    <a:pt x="97" y="187"/>
                    <a:pt x="97" y="187"/>
                  </a:cubicBezTo>
                  <a:cubicBezTo>
                    <a:pt x="97" y="194"/>
                    <a:pt x="97" y="194"/>
                    <a:pt x="97" y="194"/>
                  </a:cubicBezTo>
                  <a:cubicBezTo>
                    <a:pt x="100" y="194"/>
                    <a:pt x="100" y="194"/>
                    <a:pt x="100" y="194"/>
                  </a:cubicBezTo>
                  <a:cubicBezTo>
                    <a:pt x="100" y="205"/>
                    <a:pt x="100" y="205"/>
                    <a:pt x="100" y="205"/>
                  </a:cubicBezTo>
                  <a:lnTo>
                    <a:pt x="90" y="205"/>
                  </a:lnTo>
                  <a:close/>
                  <a:moveTo>
                    <a:pt x="107" y="205"/>
                  </a:moveTo>
                  <a:cubicBezTo>
                    <a:pt x="107" y="170"/>
                    <a:pt x="107" y="170"/>
                    <a:pt x="107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4" y="177"/>
                    <a:pt x="134" y="177"/>
                    <a:pt x="134" y="177"/>
                  </a:cubicBezTo>
                  <a:cubicBezTo>
                    <a:pt x="145" y="177"/>
                    <a:pt x="145" y="177"/>
                    <a:pt x="145" y="177"/>
                  </a:cubicBezTo>
                  <a:cubicBezTo>
                    <a:pt x="145" y="187"/>
                    <a:pt x="145" y="187"/>
                    <a:pt x="145" y="187"/>
                  </a:cubicBezTo>
                  <a:cubicBezTo>
                    <a:pt x="165" y="187"/>
                    <a:pt x="165" y="187"/>
                    <a:pt x="165" y="187"/>
                  </a:cubicBezTo>
                  <a:cubicBezTo>
                    <a:pt x="165" y="177"/>
                    <a:pt x="165" y="177"/>
                    <a:pt x="165" y="177"/>
                  </a:cubicBezTo>
                  <a:cubicBezTo>
                    <a:pt x="175" y="177"/>
                    <a:pt x="175" y="177"/>
                    <a:pt x="175" y="177"/>
                  </a:cubicBezTo>
                  <a:cubicBezTo>
                    <a:pt x="175" y="170"/>
                    <a:pt x="175" y="170"/>
                    <a:pt x="175" y="170"/>
                  </a:cubicBezTo>
                  <a:cubicBezTo>
                    <a:pt x="189" y="170"/>
                    <a:pt x="189" y="170"/>
                    <a:pt x="189" y="170"/>
                  </a:cubicBezTo>
                  <a:cubicBezTo>
                    <a:pt x="189" y="164"/>
                    <a:pt x="189" y="164"/>
                    <a:pt x="189" y="164"/>
                  </a:cubicBezTo>
                  <a:cubicBezTo>
                    <a:pt x="175" y="164"/>
                    <a:pt x="175" y="164"/>
                    <a:pt x="175" y="164"/>
                  </a:cubicBezTo>
                  <a:cubicBezTo>
                    <a:pt x="175" y="157"/>
                    <a:pt x="175" y="157"/>
                    <a:pt x="175" y="157"/>
                  </a:cubicBezTo>
                  <a:cubicBezTo>
                    <a:pt x="165" y="157"/>
                    <a:pt x="165" y="157"/>
                    <a:pt x="165" y="157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34"/>
                    <a:pt x="112" y="130"/>
                    <a:pt x="117" y="130"/>
                  </a:cubicBezTo>
                  <a:cubicBezTo>
                    <a:pt x="192" y="130"/>
                    <a:pt x="192" y="130"/>
                    <a:pt x="192" y="130"/>
                  </a:cubicBezTo>
                  <a:cubicBezTo>
                    <a:pt x="198" y="130"/>
                    <a:pt x="203" y="134"/>
                    <a:pt x="203" y="140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196" y="164"/>
                    <a:pt x="196" y="164"/>
                    <a:pt x="196" y="164"/>
                  </a:cubicBezTo>
                  <a:cubicBezTo>
                    <a:pt x="196" y="170"/>
                    <a:pt x="196" y="170"/>
                    <a:pt x="196" y="170"/>
                  </a:cubicBezTo>
                  <a:cubicBezTo>
                    <a:pt x="203" y="170"/>
                    <a:pt x="203" y="170"/>
                    <a:pt x="203" y="170"/>
                  </a:cubicBezTo>
                  <a:cubicBezTo>
                    <a:pt x="203" y="205"/>
                    <a:pt x="203" y="205"/>
                    <a:pt x="203" y="205"/>
                  </a:cubicBezTo>
                  <a:lnTo>
                    <a:pt x="107" y="205"/>
                  </a:lnTo>
                  <a:close/>
                  <a:moveTo>
                    <a:pt x="168" y="164"/>
                  </a:moveTo>
                  <a:cubicBezTo>
                    <a:pt x="168" y="170"/>
                    <a:pt x="168" y="170"/>
                    <a:pt x="168" y="170"/>
                  </a:cubicBezTo>
                  <a:cubicBezTo>
                    <a:pt x="158" y="170"/>
                    <a:pt x="158" y="170"/>
                    <a:pt x="158" y="170"/>
                  </a:cubicBezTo>
                  <a:cubicBezTo>
                    <a:pt x="158" y="181"/>
                    <a:pt x="158" y="181"/>
                    <a:pt x="158" y="181"/>
                  </a:cubicBezTo>
                  <a:cubicBezTo>
                    <a:pt x="151" y="181"/>
                    <a:pt x="151" y="181"/>
                    <a:pt x="151" y="181"/>
                  </a:cubicBezTo>
                  <a:cubicBezTo>
                    <a:pt x="151" y="170"/>
                    <a:pt x="151" y="170"/>
                    <a:pt x="151" y="170"/>
                  </a:cubicBezTo>
                  <a:cubicBezTo>
                    <a:pt x="141" y="170"/>
                    <a:pt x="141" y="170"/>
                    <a:pt x="141" y="170"/>
                  </a:cubicBezTo>
                  <a:cubicBezTo>
                    <a:pt x="141" y="164"/>
                    <a:pt x="141" y="164"/>
                    <a:pt x="141" y="164"/>
                  </a:cubicBezTo>
                  <a:cubicBezTo>
                    <a:pt x="151" y="164"/>
                    <a:pt x="151" y="164"/>
                    <a:pt x="151" y="164"/>
                  </a:cubicBezTo>
                  <a:cubicBezTo>
                    <a:pt x="151" y="153"/>
                    <a:pt x="151" y="153"/>
                    <a:pt x="151" y="153"/>
                  </a:cubicBezTo>
                  <a:cubicBezTo>
                    <a:pt x="158" y="153"/>
                    <a:pt x="158" y="153"/>
                    <a:pt x="158" y="153"/>
                  </a:cubicBezTo>
                  <a:cubicBezTo>
                    <a:pt x="158" y="164"/>
                    <a:pt x="158" y="164"/>
                    <a:pt x="158" y="164"/>
                  </a:cubicBezTo>
                  <a:lnTo>
                    <a:pt x="168" y="1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591386" y="4764088"/>
              <a:ext cx="174181" cy="87313"/>
            </a:xfrm>
            <a:custGeom>
              <a:rect b="b" l="l" r="r" t="t"/>
              <a:pathLst>
                <a:path extrusionOk="0" h="27" w="55">
                  <a:moveTo>
                    <a:pt x="28" y="20"/>
                  </a:moveTo>
                  <a:cubicBezTo>
                    <a:pt x="16" y="20"/>
                    <a:pt x="7" y="11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13" y="27"/>
                    <a:pt x="28" y="27"/>
                  </a:cubicBezTo>
                  <a:cubicBezTo>
                    <a:pt x="43" y="27"/>
                    <a:pt x="55" y="15"/>
                    <a:pt x="55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11"/>
                    <a:pt x="39" y="20"/>
                    <a:pt x="28" y="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657891" y="4503738"/>
              <a:ext cx="41170" cy="44450"/>
            </a:xfrm>
            <a:custGeom>
              <a:rect b="b" l="l" r="r" t="t"/>
              <a:pathLst>
                <a:path extrusionOk="0" h="28" w="26">
                  <a:moveTo>
                    <a:pt x="20" y="0"/>
                  </a:moveTo>
                  <a:lnTo>
                    <a:pt x="6" y="0"/>
                  </a:lnTo>
                  <a:lnTo>
                    <a:pt x="6" y="6"/>
                  </a:lnTo>
                  <a:lnTo>
                    <a:pt x="0" y="6"/>
                  </a:lnTo>
                  <a:lnTo>
                    <a:pt x="0" y="20"/>
                  </a:lnTo>
                  <a:lnTo>
                    <a:pt x="6" y="20"/>
                  </a:lnTo>
                  <a:lnTo>
                    <a:pt x="6" y="28"/>
                  </a:lnTo>
                  <a:lnTo>
                    <a:pt x="20" y="28"/>
                  </a:lnTo>
                  <a:lnTo>
                    <a:pt x="20" y="20"/>
                  </a:lnTo>
                  <a:lnTo>
                    <a:pt x="26" y="20"/>
                  </a:lnTo>
                  <a:lnTo>
                    <a:pt x="26" y="6"/>
                  </a:lnTo>
                  <a:lnTo>
                    <a:pt x="20" y="6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743399" y="4710113"/>
              <a:ext cx="22169" cy="222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591386" y="4710113"/>
              <a:ext cx="22169" cy="222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"/>
          <p:cNvSpPr txBox="1"/>
          <p:nvPr>
            <p:ph idx="4294967295" type="title"/>
          </p:nvPr>
        </p:nvSpPr>
        <p:spPr>
          <a:xfrm>
            <a:off x="3784600" y="0"/>
            <a:ext cx="4340225" cy="693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ambria"/>
              <a:buNone/>
            </a:pPr>
            <a:r>
              <a:rPr lang="en-US" sz="3600"/>
              <a:t>PREGNANT WOMAN </a:t>
            </a:r>
            <a:endParaRPr/>
          </a:p>
        </p:txBody>
      </p:sp>
      <p:grpSp>
        <p:nvGrpSpPr>
          <p:cNvPr id="149" name="Google Shape;149;p3"/>
          <p:cNvGrpSpPr/>
          <p:nvPr/>
        </p:nvGrpSpPr>
        <p:grpSpPr>
          <a:xfrm>
            <a:off x="107401" y="784229"/>
            <a:ext cx="5830954" cy="5918988"/>
            <a:chOff x="107401" y="3"/>
            <a:chExt cx="5830954" cy="5918988"/>
          </a:xfrm>
        </p:grpSpPr>
        <p:sp>
          <p:nvSpPr>
            <p:cNvPr id="150" name="Google Shape;150;p3"/>
            <p:cNvSpPr/>
            <p:nvPr/>
          </p:nvSpPr>
          <p:spPr>
            <a:xfrm rot="5400000">
              <a:off x="3436163" y="-1256727"/>
              <a:ext cx="1245461" cy="3758922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E0D4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 txBox="1"/>
            <p:nvPr/>
          </p:nvSpPr>
          <p:spPr>
            <a:xfrm>
              <a:off x="2179433" y="60801"/>
              <a:ext cx="3698124" cy="11238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2850" lIns="125725" spcFirstLastPara="1" rIns="125725" wrap="square" tIns="628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mbria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Name , age , name ,age , address, mobile number, 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mbria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date of last menstrual period , number of previous pregnancies and abortions , number of living children </a:t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07401" y="72878"/>
              <a:ext cx="1962338" cy="1102169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 txBox="1"/>
            <p:nvPr/>
          </p:nvSpPr>
          <p:spPr>
            <a:xfrm>
              <a:off x="161204" y="126681"/>
              <a:ext cx="1854732" cy="9945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2375" lIns="64750" spcFirstLastPara="1" rIns="64750" wrap="square" tIns="3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mbria"/>
                <a:buNone/>
              </a:pPr>
              <a:r>
                <a:rPr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1. </a:t>
              </a:r>
              <a:r>
                <a:rPr b="1"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DETAILS</a:t>
              </a:r>
              <a:r>
                <a:rPr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 </a:t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 rot="5400000">
              <a:off x="3545522" y="58186"/>
              <a:ext cx="1060132" cy="3552172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DDD8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 txBox="1"/>
            <p:nvPr/>
          </p:nvSpPr>
          <p:spPr>
            <a:xfrm>
              <a:off x="2299503" y="1355957"/>
              <a:ext cx="3500421" cy="9566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2850" lIns="125725" spcFirstLastPara="1" rIns="125725" wrap="square" tIns="628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imes New Roman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sent to nearest ASHA/ ANM  as per the address entered</a:t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161746" y="1262865"/>
              <a:ext cx="1989414" cy="1089756"/>
            </a:xfrm>
            <a:prstGeom prst="roundRect">
              <a:avLst>
                <a:gd fmla="val 16667" name="adj"/>
              </a:avLst>
            </a:prstGeom>
            <a:solidFill>
              <a:srgbClr val="6A9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 txBox="1"/>
            <p:nvPr/>
          </p:nvSpPr>
          <p:spPr>
            <a:xfrm>
              <a:off x="214944" y="1316063"/>
              <a:ext cx="1883018" cy="9833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2375" lIns="64750" spcFirstLastPara="1" rIns="64750" wrap="square" tIns="3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mbria"/>
                <a:buNone/>
              </a:pPr>
              <a:r>
                <a:rPr b="1"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2.NOTIFICATION</a:t>
              </a:r>
              <a:r>
                <a:rPr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 </a:t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 rot="5400000">
              <a:off x="3449716" y="1189725"/>
              <a:ext cx="1208453" cy="3732633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D5DB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 txBox="1"/>
            <p:nvPr/>
          </p:nvSpPr>
          <p:spPr>
            <a:xfrm>
              <a:off x="2187626" y="2510807"/>
              <a:ext cx="3673641" cy="10904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2850" lIns="125725" spcFirstLastPara="1" rIns="125725" wrap="square" tIns="628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imes New Roman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through simple questionnaire about her obstetrics history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Times New Roman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Special attention and care is given to the </a:t>
              </a:r>
              <a:r>
                <a:rPr b="1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HIGH RISK PREGNANCY</a:t>
              </a:r>
              <a:endPara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07401" y="2504773"/>
              <a:ext cx="1983231" cy="1089756"/>
            </a:xfrm>
            <a:prstGeom prst="roundRect">
              <a:avLst>
                <a:gd fmla="val 16667" name="adj"/>
              </a:avLst>
            </a:prstGeom>
            <a:solidFill>
              <a:srgbClr val="6578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 txBox="1"/>
            <p:nvPr/>
          </p:nvSpPr>
          <p:spPr>
            <a:xfrm>
              <a:off x="160599" y="2557971"/>
              <a:ext cx="1876835" cy="9833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2375" lIns="64750" spcFirstLastPara="1" rIns="64750" wrap="square" tIns="3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mbria"/>
                <a:buNone/>
              </a:pPr>
              <a:r>
                <a:rPr b="1"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3</a:t>
              </a:r>
              <a:r>
                <a:rPr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. </a:t>
              </a:r>
              <a:r>
                <a:rPr b="1"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RISK ASSESSMENT OF PREGNANCY </a:t>
              </a:r>
              <a:endParaRPr sz="17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62" name="Google Shape;162;p3"/>
            <p:cNvSpPr/>
            <p:nvPr/>
          </p:nvSpPr>
          <p:spPr>
            <a:xfrm rot="5400000">
              <a:off x="3544950" y="2390248"/>
              <a:ext cx="1028059" cy="3725992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6D2D9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 txBox="1"/>
            <p:nvPr/>
          </p:nvSpPr>
          <p:spPr>
            <a:xfrm>
              <a:off x="2195984" y="3789400"/>
              <a:ext cx="3675806" cy="9276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2850" lIns="125725" spcFirstLastPara="1" rIns="125725" wrap="square" tIns="628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mbria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things to be done in three trimesters of pregnancy like ANC &amp;ANM visits, medications to be taken  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mbria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Respective reminders to be sent</a:t>
              </a:r>
              <a:r>
                <a:rPr b="0" i="0" lang="en-US" sz="15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.</a:t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09611" y="3684991"/>
              <a:ext cx="2013917" cy="1089756"/>
            </a:xfrm>
            <a:prstGeom prst="roundRect">
              <a:avLst>
                <a:gd fmla="val 16667" name="adj"/>
              </a:avLst>
            </a:prstGeom>
            <a:solidFill>
              <a:srgbClr val="7F63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 txBox="1"/>
            <p:nvPr/>
          </p:nvSpPr>
          <p:spPr>
            <a:xfrm>
              <a:off x="162809" y="3738189"/>
              <a:ext cx="1907521" cy="9833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2375" lIns="64750" spcFirstLastPara="1" rIns="64750" wrap="square" tIns="3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mbria"/>
                <a:buNone/>
              </a:pPr>
              <a:r>
                <a:rPr b="1"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4</a:t>
              </a:r>
              <a:r>
                <a:rPr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. </a:t>
              </a:r>
              <a:r>
                <a:rPr b="1"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THINGS TO DO IN PREGNANCY</a:t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 rot="5400000">
              <a:off x="3498771" y="3491843"/>
              <a:ext cx="1014389" cy="3708156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D0D3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 txBox="1"/>
            <p:nvPr/>
          </p:nvSpPr>
          <p:spPr>
            <a:xfrm>
              <a:off x="2151888" y="4888244"/>
              <a:ext cx="3658638" cy="9153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575" lIns="57150" spcFirstLastPara="1" rIns="57150" wrap="square" tIns="28575">
              <a:noAutofit/>
            </a:bodyPr>
            <a:lstStyle/>
            <a:p>
              <a:pPr indent="-1143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mbria"/>
                <a:buChar char="•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Pictorial depiction of safety measures and care to be taken during pregnancy and post pregnancy. </a:t>
              </a:r>
              <a:endParaRPr/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25"/>
                </a:spcBef>
                <a:spcAft>
                  <a:spcPts val="0"/>
                </a:spcAft>
                <a:buClr>
                  <a:schemeClr val="dk1"/>
                </a:buClr>
                <a:buSzPts val="1500"/>
                <a:buFont typeface="Cambria"/>
                <a:buChar char="•"/>
              </a:pPr>
              <a:r>
                <a:rPr b="0" i="0" lang="en-US" sz="15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e.g. sleep ,nutrition , institutional delivery</a:t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09611" y="4829235"/>
              <a:ext cx="1995267" cy="1089756"/>
            </a:xfrm>
            <a:prstGeom prst="roundRect">
              <a:avLst>
                <a:gd fmla="val 16667" name="adj"/>
              </a:avLst>
            </a:prstGeom>
            <a:solidFill>
              <a:srgbClr val="8861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 txBox="1"/>
            <p:nvPr/>
          </p:nvSpPr>
          <p:spPr>
            <a:xfrm>
              <a:off x="162809" y="4882433"/>
              <a:ext cx="1888871" cy="9833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2375" lIns="64750" spcFirstLastPara="1" rIns="64750" wrap="square" tIns="323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mbria"/>
                <a:buNone/>
              </a:pPr>
              <a:r>
                <a:rPr b="1"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5</a:t>
              </a:r>
              <a:r>
                <a:rPr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. </a:t>
              </a:r>
              <a:r>
                <a:rPr b="1" lang="en-US" sz="17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MUST KNOWS OF PREGNANCY</a:t>
              </a:r>
              <a:endParaRPr/>
            </a:p>
          </p:txBody>
        </p:sp>
      </p:grpSp>
      <p:grpSp>
        <p:nvGrpSpPr>
          <p:cNvPr id="170" name="Google Shape;170;p3"/>
          <p:cNvGrpSpPr/>
          <p:nvPr/>
        </p:nvGrpSpPr>
        <p:grpSpPr>
          <a:xfrm>
            <a:off x="5989119" y="784226"/>
            <a:ext cx="6137566" cy="5850044"/>
            <a:chOff x="34407" y="0"/>
            <a:chExt cx="6137566" cy="5850044"/>
          </a:xfrm>
        </p:grpSpPr>
        <p:sp>
          <p:nvSpPr>
            <p:cNvPr id="171" name="Google Shape;171;p3"/>
            <p:cNvSpPr/>
            <p:nvPr/>
          </p:nvSpPr>
          <p:spPr>
            <a:xfrm rot="5400000">
              <a:off x="3695607" y="-1380849"/>
              <a:ext cx="977466" cy="3975264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E0D4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 txBox="1"/>
            <p:nvPr/>
          </p:nvSpPr>
          <p:spPr>
            <a:xfrm>
              <a:off x="2196708" y="165766"/>
              <a:ext cx="3927548" cy="88203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2850" lIns="45700" spcFirstLastPara="1" rIns="45700" wrap="square" tIns="228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mbria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Pictorial depiction of complications that can occur during pregnancy and post pregnancy so that the woman knows when to consult doctor</a:t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4716" y="0"/>
              <a:ext cx="2019627" cy="1138898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 txBox="1"/>
            <p:nvPr/>
          </p:nvSpPr>
          <p:spPr>
            <a:xfrm>
              <a:off x="140312" y="55596"/>
              <a:ext cx="1908435" cy="10277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mbria"/>
                <a:buNone/>
              </a:pPr>
              <a:r>
                <a:rPr b="1"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  5</a:t>
              </a: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. </a:t>
              </a:r>
              <a:r>
                <a:rPr b="1"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DANGER SIGNS OF PREGNANCY</a:t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 rot="5400000">
              <a:off x="3610818" y="-282595"/>
              <a:ext cx="1152046" cy="3970263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DDD8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 txBox="1"/>
            <p:nvPr/>
          </p:nvSpPr>
          <p:spPr>
            <a:xfrm>
              <a:off x="2201710" y="1182751"/>
              <a:ext cx="3914025" cy="103957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2850" lIns="45700" spcFirstLastPara="1" rIns="45700" wrap="square" tIns="228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mbria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Enter child details e.g. DOB ,Sex 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mbria"/>
                <a:buChar char="•"/>
              </a:pP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Immunization schedule will appear as per DOB and notification will be sent to mother on immunization day</a:t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10273" y="1218017"/>
              <a:ext cx="1994728" cy="1143807"/>
            </a:xfrm>
            <a:prstGeom prst="roundRect">
              <a:avLst>
                <a:gd fmla="val 16667" name="adj"/>
              </a:avLst>
            </a:prstGeom>
            <a:solidFill>
              <a:srgbClr val="6A9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 txBox="1"/>
            <p:nvPr/>
          </p:nvSpPr>
          <p:spPr>
            <a:xfrm>
              <a:off x="166109" y="1273853"/>
              <a:ext cx="1883056" cy="10321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mbria"/>
                <a:buNone/>
              </a:pPr>
              <a:r>
                <a:rPr b="1"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6</a:t>
              </a: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.</a:t>
              </a:r>
              <a:r>
                <a:rPr b="1"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ADD CHILD</a:t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 rot="5400000">
              <a:off x="3578012" y="964095"/>
              <a:ext cx="1225783" cy="3946205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D5DB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 txBox="1"/>
            <p:nvPr/>
          </p:nvSpPr>
          <p:spPr>
            <a:xfrm>
              <a:off x="2217801" y="2384144"/>
              <a:ext cx="3886367" cy="11061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150" lIns="114300" spcFirstLastPara="1" rIns="114300" wrap="square" tIns="57150">
              <a:noAutofit/>
            </a:bodyPr>
            <a:lstStyle/>
            <a:p>
              <a:pPr indent="-114300" lvl="1" marL="1143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mbria"/>
                <a:buChar char="•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Pictorial and video depiction of danger signs of childhood illnesses  so that mother knows when to consult doctor</a:t>
              </a:r>
              <a:endParaRPr/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1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mbria"/>
                <a:buChar char="•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Pictorial depiction of developmental milestones and developmental disorders</a:t>
              </a:r>
              <a:r>
                <a:rPr b="0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.</a:t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4407" y="2485590"/>
              <a:ext cx="2035612" cy="1065667"/>
            </a:xfrm>
            <a:prstGeom prst="roundRect">
              <a:avLst>
                <a:gd fmla="val 16667" name="adj"/>
              </a:avLst>
            </a:prstGeom>
            <a:solidFill>
              <a:srgbClr val="6578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 txBox="1"/>
            <p:nvPr/>
          </p:nvSpPr>
          <p:spPr>
            <a:xfrm>
              <a:off x="86429" y="2537612"/>
              <a:ext cx="1931568" cy="96162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mbria"/>
                <a:buNone/>
              </a:pPr>
              <a:r>
                <a:rPr b="1"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7</a:t>
              </a: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.</a:t>
              </a:r>
              <a:r>
                <a:rPr b="1"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CHILD DANGER SIGNS AND DVELOPMENT</a:t>
              </a:r>
              <a:r>
                <a:rPr b="1"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 </a:t>
              </a:r>
              <a:endParaRPr b="1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 rot="5400000">
              <a:off x="3663647" y="2149703"/>
              <a:ext cx="968310" cy="404834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6D2D9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 txBox="1"/>
            <p:nvPr/>
          </p:nvSpPr>
          <p:spPr>
            <a:xfrm>
              <a:off x="2123633" y="3736987"/>
              <a:ext cx="4001071" cy="8737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7150" lIns="114300" spcFirstLastPara="1" rIns="114300" wrap="square" tIns="57150">
              <a:noAutofit/>
            </a:bodyPr>
            <a:lstStyle/>
            <a:p>
              <a:pPr indent="-1143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mbria"/>
                <a:buChar char="•"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Various videos about care, complication during pregnancy, safety measures ,importance of institutional delivery and immunization, danger signs of childhood illness  etc.</a:t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3754" y="3749360"/>
              <a:ext cx="2024115" cy="857408"/>
            </a:xfrm>
            <a:prstGeom prst="roundRect">
              <a:avLst>
                <a:gd fmla="val 16667" name="adj"/>
              </a:avLst>
            </a:prstGeom>
            <a:solidFill>
              <a:srgbClr val="7F63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 txBox="1"/>
            <p:nvPr/>
          </p:nvSpPr>
          <p:spPr>
            <a:xfrm>
              <a:off x="85609" y="3791215"/>
              <a:ext cx="1940405" cy="7736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mbria"/>
                <a:buNone/>
              </a:pPr>
              <a:r>
                <a:rPr b="1"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9.VIDEOS </a:t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 rot="5400000">
              <a:off x="3672988" y="3287993"/>
              <a:ext cx="1026339" cy="397163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D0D3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 txBox="1"/>
            <p:nvPr/>
          </p:nvSpPr>
          <p:spPr>
            <a:xfrm>
              <a:off x="2200343" y="4810740"/>
              <a:ext cx="3921528" cy="9261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2850" lIns="45700" spcFirstLastPara="1" rIns="45700" wrap="square" tIns="22850">
              <a:noAutofit/>
            </a:bodyPr>
            <a:lstStyle/>
            <a:p>
              <a:pPr indent="-1143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mbria"/>
                <a:buChar char="•"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Contact number and address of local ASHA /AWW /ANM / MO / Doctor</a:t>
              </a:r>
              <a:endParaRPr/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18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mbria"/>
                <a:buChar char="•"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Contact number of local ambulance drivers in case of emergency and  to preplan the institutional delivery</a:t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84716" y="4711146"/>
              <a:ext cx="1944971" cy="1138898"/>
            </a:xfrm>
            <a:prstGeom prst="roundRect">
              <a:avLst>
                <a:gd fmla="val 16667" name="adj"/>
              </a:avLst>
            </a:prstGeom>
            <a:solidFill>
              <a:srgbClr val="8861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 txBox="1"/>
            <p:nvPr/>
          </p:nvSpPr>
          <p:spPr>
            <a:xfrm>
              <a:off x="140312" y="4766742"/>
              <a:ext cx="1833779" cy="10277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Cambria"/>
                <a:buNone/>
              </a:pPr>
              <a:r>
                <a:rPr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  1</a:t>
              </a:r>
              <a:r>
                <a:rPr b="1" lang="en-US" sz="18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0.HELPLINE</a:t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"/>
          <p:cNvSpPr txBox="1"/>
          <p:nvPr>
            <p:ph idx="4294967295" type="title"/>
          </p:nvPr>
        </p:nvSpPr>
        <p:spPr>
          <a:xfrm>
            <a:off x="3562739" y="8684"/>
            <a:ext cx="47244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en-US"/>
              <a:t>ASHA / MITANIN /AWW</a:t>
            </a:r>
            <a:endParaRPr/>
          </a:p>
        </p:txBody>
      </p:sp>
      <p:grpSp>
        <p:nvGrpSpPr>
          <p:cNvPr id="196" name="Google Shape;196;p4"/>
          <p:cNvGrpSpPr/>
          <p:nvPr/>
        </p:nvGrpSpPr>
        <p:grpSpPr>
          <a:xfrm>
            <a:off x="204139" y="914400"/>
            <a:ext cx="11645739" cy="5643424"/>
            <a:chOff x="204139" y="0"/>
            <a:chExt cx="11645739" cy="5643424"/>
          </a:xfrm>
        </p:grpSpPr>
        <p:sp>
          <p:nvSpPr>
            <p:cNvPr id="197" name="Google Shape;197;p4"/>
            <p:cNvSpPr/>
            <p:nvPr/>
          </p:nvSpPr>
          <p:spPr>
            <a:xfrm rot="5400000">
              <a:off x="7077435" y="-4013758"/>
              <a:ext cx="758684" cy="8786201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E0D4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 txBox="1"/>
            <p:nvPr/>
          </p:nvSpPr>
          <p:spPr>
            <a:xfrm>
              <a:off x="3063677" y="37036"/>
              <a:ext cx="8749165" cy="6846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3800" lIns="167625" spcFirstLastPara="1" rIns="167625" wrap="square" tIns="8380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mbria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Name , age , address, mobile number, 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mbria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Village ,local subcenter &amp; PHC address </a:t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332339" y="0"/>
              <a:ext cx="2555094" cy="780446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 txBox="1"/>
            <p:nvPr/>
          </p:nvSpPr>
          <p:spPr>
            <a:xfrm>
              <a:off x="370437" y="38098"/>
              <a:ext cx="2478898" cy="7042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76200" spcFirstLastPara="1" rIns="76200" wrap="square" tIns="3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mbria"/>
                <a:buNone/>
              </a:pPr>
              <a:r>
                <a:rPr b="1" lang="en-US" sz="20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1.Details </a:t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5400000">
              <a:off x="6885424" y="-3024302"/>
              <a:ext cx="1148166" cy="878074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DDD8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 txBox="1"/>
            <p:nvPr/>
          </p:nvSpPr>
          <p:spPr>
            <a:xfrm>
              <a:off x="3069138" y="848033"/>
              <a:ext cx="8724691" cy="10360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3800" lIns="167625" spcFirstLastPara="1" rIns="167625" wrap="square" tIns="8380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mbria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all present pregnant women in village with an option to add new case.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mbria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Pregnancies are segregated as high risk and low risk and reason of high risk is mentioned along with the details of pregnant woman</a:t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21418" y="915021"/>
              <a:ext cx="2587600" cy="967251"/>
            </a:xfrm>
            <a:prstGeom prst="roundRect">
              <a:avLst>
                <a:gd fmla="val 16667" name="adj"/>
              </a:avLst>
            </a:prstGeom>
            <a:solidFill>
              <a:srgbClr val="6A9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 txBox="1"/>
            <p:nvPr/>
          </p:nvSpPr>
          <p:spPr>
            <a:xfrm>
              <a:off x="368635" y="962238"/>
              <a:ext cx="2493166" cy="87281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76200" spcFirstLastPara="1" rIns="76200" wrap="square" tIns="3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mbria"/>
                <a:buNone/>
              </a:pPr>
              <a:r>
                <a:rPr b="1" lang="en-US" sz="20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2.Ante natal cases </a:t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rot="5400000">
              <a:off x="6822288" y="-1739581"/>
              <a:ext cx="1298392" cy="8756786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D5DB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 txBox="1"/>
            <p:nvPr/>
          </p:nvSpPr>
          <p:spPr>
            <a:xfrm>
              <a:off x="3093091" y="2052998"/>
              <a:ext cx="8693404" cy="11716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72375" spcFirstLastPara="1" rIns="72375" wrap="square" tIns="3617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mbria"/>
                <a:buChar char="•"/>
              </a:pPr>
              <a:r>
                <a:rPr b="1" i="0" lang="en-US" sz="19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all post natal women in village with an option to add new case and shift antenatal cases to post natal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mbria"/>
                <a:buChar char="•"/>
              </a:pPr>
              <a:r>
                <a:rPr b="1" i="0" lang="en-US" sz="19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PNC will be segregated as high risk and low risk according to complications after birth.</a:t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255836" y="2017901"/>
              <a:ext cx="2717814" cy="1162883"/>
            </a:xfrm>
            <a:prstGeom prst="roundRect">
              <a:avLst>
                <a:gd fmla="val 16667" name="adj"/>
              </a:avLst>
            </a:prstGeom>
            <a:solidFill>
              <a:srgbClr val="6578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 txBox="1"/>
            <p:nvPr/>
          </p:nvSpPr>
          <p:spPr>
            <a:xfrm>
              <a:off x="312603" y="2074668"/>
              <a:ext cx="2604280" cy="10493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76200" spcFirstLastPara="1" rIns="76200" wrap="square" tIns="3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mbria"/>
                <a:buNone/>
              </a:pPr>
              <a:r>
                <a:rPr b="1" lang="en-US" sz="20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3.Post natal cases</a:t>
              </a: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 rot="5400000">
              <a:off x="6997494" y="-478374"/>
              <a:ext cx="967156" cy="8662734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6D2D9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4"/>
            <p:cNvSpPr txBox="1"/>
            <p:nvPr/>
          </p:nvSpPr>
          <p:spPr>
            <a:xfrm>
              <a:off x="3149706" y="3416627"/>
              <a:ext cx="8615521" cy="8727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72375" spcFirstLastPara="1" rIns="72375" wrap="square" tIns="3617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mbria"/>
                <a:buChar char="•"/>
              </a:pPr>
              <a:r>
                <a:rPr b="1" i="0" lang="en-US" sz="19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all children to be immunized on village immunization day with an option to mark whether immunization is done or not </a:t>
              </a: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204171" y="3288484"/>
              <a:ext cx="2733155" cy="1162883"/>
            </a:xfrm>
            <a:prstGeom prst="roundRect">
              <a:avLst>
                <a:gd fmla="val 16667" name="adj"/>
              </a:avLst>
            </a:prstGeom>
            <a:solidFill>
              <a:srgbClr val="7F63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4"/>
            <p:cNvSpPr txBox="1"/>
            <p:nvPr/>
          </p:nvSpPr>
          <p:spPr>
            <a:xfrm>
              <a:off x="260938" y="3345251"/>
              <a:ext cx="2619621" cy="10493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ambria"/>
                <a:buNone/>
              </a:pPr>
              <a:r>
                <a:rPr b="1" lang="en-US" sz="24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4.Immunization</a:t>
              </a: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 rot="5400000">
              <a:off x="6873929" y="724675"/>
              <a:ext cx="1194021" cy="8643477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D0D3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4"/>
            <p:cNvSpPr txBox="1"/>
            <p:nvPr/>
          </p:nvSpPr>
          <p:spPr>
            <a:xfrm>
              <a:off x="3149202" y="4507690"/>
              <a:ext cx="8585190" cy="10774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6175" lIns="72375" spcFirstLastPara="1" rIns="72375" wrap="square" tIns="3617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mbria"/>
                <a:buChar char="•"/>
              </a:pPr>
              <a:r>
                <a:rPr b="1" i="0" lang="en-US" sz="19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all couples of village with 2 or more children along with their counselling date will be there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85"/>
                </a:spcBef>
                <a:spcAft>
                  <a:spcPts val="0"/>
                </a:spcAft>
                <a:buClr>
                  <a:schemeClr val="dk1"/>
                </a:buClr>
                <a:buSzPts val="1900"/>
                <a:buFont typeface="Cambria"/>
                <a:buChar char="•"/>
              </a:pPr>
              <a:r>
                <a:rPr b="1" i="0" lang="en-US" sz="19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Reminders will be sent on and before the counselling date</a:t>
              </a: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204139" y="4530128"/>
              <a:ext cx="2691161" cy="1089878"/>
            </a:xfrm>
            <a:prstGeom prst="roundRect">
              <a:avLst>
                <a:gd fmla="val 16667" name="adj"/>
              </a:avLst>
            </a:prstGeom>
            <a:solidFill>
              <a:srgbClr val="8861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4"/>
            <p:cNvSpPr txBox="1"/>
            <p:nvPr/>
          </p:nvSpPr>
          <p:spPr>
            <a:xfrm>
              <a:off x="257342" y="4583331"/>
              <a:ext cx="2584755" cy="9834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76200" spcFirstLastPara="1" rIns="76200" wrap="square" tIns="381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mbria"/>
                <a:buNone/>
              </a:pPr>
              <a:r>
                <a:rPr b="1" lang="en-US" sz="20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5. Family planning</a:t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"/>
          <p:cNvSpPr txBox="1"/>
          <p:nvPr>
            <p:ph idx="4294967295" type="body"/>
          </p:nvPr>
        </p:nvSpPr>
        <p:spPr>
          <a:xfrm>
            <a:off x="2547257" y="84137"/>
            <a:ext cx="1530220" cy="3917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15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b="1" lang="en-US"/>
              <a:t>ANM</a:t>
            </a:r>
            <a:r>
              <a:rPr lang="en-US"/>
              <a:t> </a:t>
            </a:r>
            <a:endParaRPr/>
          </a:p>
        </p:txBody>
      </p:sp>
      <p:sp>
        <p:nvSpPr>
          <p:cNvPr id="222" name="Google Shape;222;p5"/>
          <p:cNvSpPr txBox="1"/>
          <p:nvPr>
            <p:ph idx="4294967295" type="body"/>
          </p:nvPr>
        </p:nvSpPr>
        <p:spPr>
          <a:xfrm>
            <a:off x="8561906" y="84138"/>
            <a:ext cx="2812110" cy="64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15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b="1" lang="en-US"/>
              <a:t>MEDICAL OFFICER / DOCTOR</a:t>
            </a:r>
            <a:endParaRPr/>
          </a:p>
        </p:txBody>
      </p:sp>
      <p:grpSp>
        <p:nvGrpSpPr>
          <p:cNvPr id="223" name="Google Shape;223;p5"/>
          <p:cNvGrpSpPr/>
          <p:nvPr/>
        </p:nvGrpSpPr>
        <p:grpSpPr>
          <a:xfrm>
            <a:off x="0" y="727971"/>
            <a:ext cx="5975349" cy="6008908"/>
            <a:chOff x="0" y="2483"/>
            <a:chExt cx="5975349" cy="6008908"/>
          </a:xfrm>
        </p:grpSpPr>
        <p:sp>
          <p:nvSpPr>
            <p:cNvPr id="224" name="Google Shape;224;p5"/>
            <p:cNvSpPr/>
            <p:nvPr/>
          </p:nvSpPr>
          <p:spPr>
            <a:xfrm rot="5400000">
              <a:off x="3422459" y="-1262115"/>
              <a:ext cx="1281557" cy="3824224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E0D4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 txBox="1"/>
            <p:nvPr/>
          </p:nvSpPr>
          <p:spPr>
            <a:xfrm>
              <a:off x="2151126" y="71778"/>
              <a:ext cx="3761664" cy="115643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750" lIns="49525" spcFirstLastPara="1" rIns="49525" wrap="square" tIns="24750">
              <a:noAutofit/>
            </a:bodyPr>
            <a:lstStyle/>
            <a:p>
              <a:pPr indent="-1143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mbria"/>
                <a:buChar char="•"/>
              </a:pPr>
              <a:r>
                <a:rPr b="1" i="0" lang="en-US" sz="13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all present pregnant women with an option to add new case.</a:t>
              </a:r>
              <a:endParaRPr b="0" i="0" sz="13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mbria"/>
                <a:buChar char="•"/>
              </a:pPr>
              <a:r>
                <a:rPr b="1" i="0" lang="en-US" sz="13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Pregnancies are segregated as high risk and low risk</a:t>
              </a:r>
              <a:endParaRPr/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195"/>
                </a:spcBef>
                <a:spcAft>
                  <a:spcPts val="0"/>
                </a:spcAft>
                <a:buClr>
                  <a:schemeClr val="dk1"/>
                </a:buClr>
                <a:buSzPts val="1300"/>
                <a:buFont typeface="Cambria"/>
                <a:buChar char="•"/>
              </a:pPr>
              <a:r>
                <a:rPr b="1" i="0" lang="en-US" sz="13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Reports will be updated by her during each ANM  visit of pregnant women. </a:t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0" y="2483"/>
              <a:ext cx="2151126" cy="1295025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 txBox="1"/>
            <p:nvPr/>
          </p:nvSpPr>
          <p:spPr>
            <a:xfrm>
              <a:off x="63218" y="65701"/>
              <a:ext cx="2024690" cy="11685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ambria"/>
                <a:buNone/>
              </a:pPr>
              <a:r>
                <a:rPr lang="en-US" sz="24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1.Ante natal cases </a:t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rot="5400000">
              <a:off x="3233956" y="293938"/>
              <a:ext cx="1643729" cy="381675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DDDC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 txBox="1"/>
            <p:nvPr/>
          </p:nvSpPr>
          <p:spPr>
            <a:xfrm>
              <a:off x="2147442" y="1460692"/>
              <a:ext cx="3736518" cy="148324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750" lIns="49525" spcFirstLastPara="1" rIns="49525" wrap="square" tIns="24750">
              <a:noAutofit/>
            </a:bodyPr>
            <a:lstStyle/>
            <a:p>
              <a:pPr indent="-114300" lvl="1" marL="1143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mbria"/>
                <a:buChar char="•"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all post natal women  with an option to add new case and shift antenatal cases to post natal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1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mbria"/>
                <a:buChar char="•"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PNC will be segregated as high risk and low risk according to complications after birth.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114300" lvl="1" marL="114300" marR="0" rtl="0" algn="l">
                <a:lnSpc>
                  <a:spcPct val="90000"/>
                </a:lnSpc>
                <a:spcBef>
                  <a:spcPts val="21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mbria"/>
                <a:buChar char="•"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Reports will be updated by her during each ANM home visit of post natal mother</a:t>
              </a:r>
              <a:endParaRPr b="0" i="0" sz="14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0" y="1536612"/>
              <a:ext cx="2146926" cy="1295025"/>
            </a:xfrm>
            <a:prstGeom prst="roundRect">
              <a:avLst>
                <a:gd fmla="val 16667" name="adj"/>
              </a:avLst>
            </a:prstGeom>
            <a:solidFill>
              <a:srgbClr val="699D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 txBox="1"/>
            <p:nvPr/>
          </p:nvSpPr>
          <p:spPr>
            <a:xfrm>
              <a:off x="63218" y="1599830"/>
              <a:ext cx="2020490" cy="11685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ambria"/>
                <a:buNone/>
              </a:pPr>
              <a:r>
                <a:rPr lang="en-US" sz="24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2.Post natal cases</a:t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 rot="5400000">
              <a:off x="3257170" y="2108988"/>
              <a:ext cx="1615373" cy="3820489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3D1DB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 txBox="1"/>
            <p:nvPr/>
          </p:nvSpPr>
          <p:spPr>
            <a:xfrm>
              <a:off x="2154612" y="3290402"/>
              <a:ext cx="3741633" cy="14576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750" lIns="49525" spcFirstLastPara="1" rIns="49525" wrap="square" tIns="247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mbria"/>
                <a:buChar char="•"/>
              </a:pPr>
              <a:r>
                <a:rPr b="1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villages under subcenter along with their vaccination date </a:t>
              </a:r>
              <a:endPara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4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mbria"/>
                <a:buChar char="•"/>
              </a:pPr>
              <a:r>
                <a:rPr b="1" i="0" lang="en-US" sz="16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all children to be immunized on immunization day of particular village with an option to mark whether immunization is done or not </a:t>
              </a:r>
              <a:endParaRPr b="0" i="0" sz="16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0" y="3230915"/>
              <a:ext cx="2149025" cy="1295025"/>
            </a:xfrm>
            <a:prstGeom prst="roundRect">
              <a:avLst>
                <a:gd fmla="val 16667" name="adj"/>
              </a:avLst>
            </a:prstGeom>
            <a:solidFill>
              <a:srgbClr val="7163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 txBox="1"/>
            <p:nvPr/>
          </p:nvSpPr>
          <p:spPr>
            <a:xfrm>
              <a:off x="63218" y="3294133"/>
              <a:ext cx="2022589" cy="11685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ambria"/>
                <a:buNone/>
              </a:pPr>
              <a:r>
                <a:rPr lang="en-US" sz="24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3.vaccination</a:t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 rot="5400000">
              <a:off x="3545227" y="3486266"/>
              <a:ext cx="1036020" cy="3824224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D0D3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 txBox="1"/>
            <p:nvPr/>
          </p:nvSpPr>
          <p:spPr>
            <a:xfrm>
              <a:off x="2151125" y="4930942"/>
              <a:ext cx="3773650" cy="9348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750" lIns="49525" spcFirstLastPara="1" rIns="49525" wrap="square" tIns="24750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mbria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Contacts of all ASHA/AWW under her &amp; contact of local PHC ,CHC ,District Hospital</a:t>
              </a:r>
              <a:r>
                <a:rPr b="0" i="0" lang="en-US" sz="12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.</a:t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0" y="4716366"/>
              <a:ext cx="2151126" cy="1295025"/>
            </a:xfrm>
            <a:prstGeom prst="roundRect">
              <a:avLst>
                <a:gd fmla="val 16667" name="adj"/>
              </a:avLst>
            </a:prstGeom>
            <a:solidFill>
              <a:srgbClr val="8861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 txBox="1"/>
            <p:nvPr/>
          </p:nvSpPr>
          <p:spPr>
            <a:xfrm>
              <a:off x="63218" y="4779584"/>
              <a:ext cx="2024690" cy="11685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Cambria"/>
                <a:buNone/>
              </a:pPr>
              <a:r>
                <a:rPr lang="en-US" sz="24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4.Call book</a:t>
              </a:r>
              <a:endParaRPr/>
            </a:p>
          </p:txBody>
        </p:sp>
      </p:grpSp>
      <p:grpSp>
        <p:nvGrpSpPr>
          <p:cNvPr id="240" name="Google Shape;240;p5"/>
          <p:cNvGrpSpPr/>
          <p:nvPr/>
        </p:nvGrpSpPr>
        <p:grpSpPr>
          <a:xfrm>
            <a:off x="6289675" y="728387"/>
            <a:ext cx="5902324" cy="5931451"/>
            <a:chOff x="0" y="2899"/>
            <a:chExt cx="5902324" cy="5931451"/>
          </a:xfrm>
        </p:grpSpPr>
        <p:sp>
          <p:nvSpPr>
            <p:cNvPr id="241" name="Google Shape;241;p5"/>
            <p:cNvSpPr/>
            <p:nvPr/>
          </p:nvSpPr>
          <p:spPr>
            <a:xfrm rot="5400000">
              <a:off x="3248232" y="-929159"/>
              <a:ext cx="1530697" cy="377748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E0D4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 txBox="1"/>
            <p:nvPr/>
          </p:nvSpPr>
          <p:spPr>
            <a:xfrm>
              <a:off x="2124837" y="268958"/>
              <a:ext cx="3702766" cy="1381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mbria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Same as ANM</a:t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0" y="2899"/>
              <a:ext cx="2124837" cy="1913371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 txBox="1"/>
            <p:nvPr/>
          </p:nvSpPr>
          <p:spPr>
            <a:xfrm>
              <a:off x="93403" y="96302"/>
              <a:ext cx="1938031" cy="17265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3800" lIns="87625" spcFirstLastPara="1" rIns="87625" wrap="square" tIns="438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mbria"/>
                <a:buNone/>
              </a:pPr>
              <a:r>
                <a:rPr b="1" lang="en-US" sz="23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1.ANC &amp;PNC </a:t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 rot="5400000">
              <a:off x="3248232" y="1079881"/>
              <a:ext cx="1530697" cy="377748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2D5DB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 txBox="1"/>
            <p:nvPr/>
          </p:nvSpPr>
          <p:spPr>
            <a:xfrm>
              <a:off x="2124837" y="2277998"/>
              <a:ext cx="3702766" cy="1381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mbria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List of the cases which are referred to higher centers along with their cause of referral </a:t>
              </a:r>
              <a:endParaRPr/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27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mbria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Option to add follow up reports and outcome</a:t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0" y="2051794"/>
              <a:ext cx="2124837" cy="1913371"/>
            </a:xfrm>
            <a:prstGeom prst="roundRect">
              <a:avLst>
                <a:gd fmla="val 16667" name="adj"/>
              </a:avLst>
            </a:prstGeom>
            <a:solidFill>
              <a:srgbClr val="6578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 txBox="1"/>
            <p:nvPr/>
          </p:nvSpPr>
          <p:spPr>
            <a:xfrm>
              <a:off x="93403" y="2145197"/>
              <a:ext cx="1938031" cy="17265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3800" lIns="87625" spcFirstLastPara="1" rIns="87625" wrap="square" tIns="438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mbria"/>
                <a:buNone/>
              </a:pPr>
              <a:r>
                <a:rPr b="1" lang="en-US" sz="23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2.REFERRED CASES</a:t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 rot="5400000">
              <a:off x="3248232" y="3088921"/>
              <a:ext cx="1530697" cy="3777488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D8D0D3">
                <a:alpha val="8980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 txBox="1"/>
            <p:nvPr/>
          </p:nvSpPr>
          <p:spPr>
            <a:xfrm>
              <a:off x="2124837" y="4287038"/>
              <a:ext cx="3702766" cy="13812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-171450" lvl="1" marL="17145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mbria"/>
                <a:buChar char="•"/>
              </a:pPr>
              <a:r>
                <a:rPr b="1" i="0" lang="en-US" sz="1800" u="none" cap="none" strike="noStrike">
                  <a:solidFill>
                    <a:schemeClr val="dk1"/>
                  </a:solidFill>
                  <a:latin typeface="Cambria"/>
                  <a:ea typeface="Cambria"/>
                  <a:cs typeface="Cambria"/>
                  <a:sym typeface="Cambria"/>
                </a:rPr>
                <a:t>Contacts of all ASHA/AWW &amp; ANM under PHC  &amp; contact of local Medical college ,CHC ,District Hospital</a:t>
              </a:r>
              <a:endParaRPr b="0" i="0" sz="18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0" y="4020979"/>
              <a:ext cx="2124837" cy="1913371"/>
            </a:xfrm>
            <a:prstGeom prst="roundRect">
              <a:avLst>
                <a:gd fmla="val 16667" name="adj"/>
              </a:avLst>
            </a:prstGeom>
            <a:solidFill>
              <a:srgbClr val="8861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 txBox="1"/>
            <p:nvPr/>
          </p:nvSpPr>
          <p:spPr>
            <a:xfrm>
              <a:off x="93403" y="4114382"/>
              <a:ext cx="1938031" cy="17265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3800" lIns="87625" spcFirstLastPara="1" rIns="87625" wrap="square" tIns="438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mbria"/>
                <a:buNone/>
              </a:pPr>
              <a:r>
                <a:rPr lang="en-US" sz="23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3.</a:t>
              </a:r>
              <a:r>
                <a:rPr b="1" lang="en-US" sz="2300">
                  <a:solidFill>
                    <a:schemeClr val="lt1"/>
                  </a:solidFill>
                  <a:latin typeface="Cambria"/>
                  <a:ea typeface="Cambria"/>
                  <a:cs typeface="Cambria"/>
                  <a:sym typeface="Cambria"/>
                </a:rPr>
                <a:t>Call book</a:t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"/>
          <p:cNvSpPr txBox="1"/>
          <p:nvPr>
            <p:ph idx="4294967295" type="title"/>
          </p:nvPr>
        </p:nvSpPr>
        <p:spPr>
          <a:xfrm>
            <a:off x="5278453" y="175227"/>
            <a:ext cx="3576637" cy="5254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Cambria"/>
              <a:buNone/>
            </a:pPr>
            <a:r>
              <a:rPr lang="en-US"/>
              <a:t>WORKING PROCESS</a:t>
            </a:r>
            <a:endParaRPr/>
          </a:p>
        </p:txBody>
      </p:sp>
      <p:sp>
        <p:nvSpPr>
          <p:cNvPr id="258" name="Google Shape;258;p6"/>
          <p:cNvSpPr/>
          <p:nvPr/>
        </p:nvSpPr>
        <p:spPr>
          <a:xfrm>
            <a:off x="334214" y="92146"/>
            <a:ext cx="1698172" cy="914400"/>
          </a:xfrm>
          <a:prstGeom prst="rect">
            <a:avLst/>
          </a:prstGeom>
          <a:solidFill>
            <a:srgbClr val="595959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PREGNANT WOMAN</a:t>
            </a:r>
            <a:endParaRPr/>
          </a:p>
        </p:txBody>
      </p:sp>
      <p:sp>
        <p:nvSpPr>
          <p:cNvPr id="259" name="Google Shape;259;p6"/>
          <p:cNvSpPr/>
          <p:nvPr/>
        </p:nvSpPr>
        <p:spPr>
          <a:xfrm>
            <a:off x="4605882" y="4294946"/>
            <a:ext cx="1573764" cy="639668"/>
          </a:xfrm>
          <a:prstGeom prst="rect">
            <a:avLst/>
          </a:prstGeom>
          <a:solidFill>
            <a:srgbClr val="595959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POST NATAL WOMAN</a:t>
            </a:r>
            <a:endParaRPr/>
          </a:p>
        </p:txBody>
      </p:sp>
      <p:sp>
        <p:nvSpPr>
          <p:cNvPr id="260" name="Google Shape;260;p6"/>
          <p:cNvSpPr/>
          <p:nvPr/>
        </p:nvSpPr>
        <p:spPr>
          <a:xfrm>
            <a:off x="613493" y="3308951"/>
            <a:ext cx="1103005" cy="712280"/>
          </a:xfrm>
          <a:prstGeom prst="ellipse">
            <a:avLst/>
          </a:prstGeom>
          <a:solidFill>
            <a:srgbClr val="002060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ASHA</a:t>
            </a:r>
            <a:endParaRPr/>
          </a:p>
        </p:txBody>
      </p:sp>
      <p:sp>
        <p:nvSpPr>
          <p:cNvPr id="261" name="Google Shape;261;p6"/>
          <p:cNvSpPr/>
          <p:nvPr/>
        </p:nvSpPr>
        <p:spPr>
          <a:xfrm>
            <a:off x="3620526" y="3402546"/>
            <a:ext cx="1212979" cy="683438"/>
          </a:xfrm>
          <a:prstGeom prst="ellipse">
            <a:avLst/>
          </a:prstGeom>
          <a:solidFill>
            <a:srgbClr val="595959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CHILD</a:t>
            </a: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endParaRPr/>
          </a:p>
        </p:txBody>
      </p:sp>
      <p:sp>
        <p:nvSpPr>
          <p:cNvPr id="262" name="Google Shape;262;p6"/>
          <p:cNvSpPr/>
          <p:nvPr/>
        </p:nvSpPr>
        <p:spPr>
          <a:xfrm>
            <a:off x="3265338" y="5687766"/>
            <a:ext cx="1159333" cy="903125"/>
          </a:xfrm>
          <a:prstGeom prst="flowChartConnector">
            <a:avLst/>
          </a:prstGeom>
          <a:solidFill>
            <a:srgbClr val="002060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ANM</a:t>
            </a:r>
            <a:endParaRPr/>
          </a:p>
        </p:txBody>
      </p:sp>
      <p:sp>
        <p:nvSpPr>
          <p:cNvPr id="263" name="Google Shape;263;p6"/>
          <p:cNvSpPr/>
          <p:nvPr/>
        </p:nvSpPr>
        <p:spPr>
          <a:xfrm>
            <a:off x="10049071" y="4561178"/>
            <a:ext cx="1987821" cy="639668"/>
          </a:xfrm>
          <a:prstGeom prst="roundRect">
            <a:avLst>
              <a:gd fmla="val 16667" name="adj"/>
            </a:avLst>
          </a:prstGeom>
          <a:solidFill>
            <a:srgbClr val="002060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DOCTOR/MO</a:t>
            </a:r>
            <a:endParaRPr/>
          </a:p>
        </p:txBody>
      </p:sp>
      <p:sp>
        <p:nvSpPr>
          <p:cNvPr id="264" name="Google Shape;264;p6"/>
          <p:cNvSpPr/>
          <p:nvPr/>
        </p:nvSpPr>
        <p:spPr>
          <a:xfrm>
            <a:off x="217749" y="1282471"/>
            <a:ext cx="1870102" cy="683438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FILL DETAILS IN APP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RISK ASSESSMENT QUTIONAIRE</a:t>
            </a:r>
            <a:endParaRPr/>
          </a:p>
        </p:txBody>
      </p:sp>
      <p:sp>
        <p:nvSpPr>
          <p:cNvPr id="265" name="Google Shape;265;p6"/>
          <p:cNvSpPr/>
          <p:nvPr/>
        </p:nvSpPr>
        <p:spPr>
          <a:xfrm>
            <a:off x="158253" y="2245651"/>
            <a:ext cx="1989094" cy="712279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NOTIFICATION SENT TO NEARBY ASHA/ANM /MO</a:t>
            </a:r>
            <a:endParaRPr/>
          </a:p>
        </p:txBody>
      </p:sp>
      <p:sp>
        <p:nvSpPr>
          <p:cNvPr id="266" name="Google Shape;266;p6"/>
          <p:cNvSpPr/>
          <p:nvPr/>
        </p:nvSpPr>
        <p:spPr>
          <a:xfrm>
            <a:off x="155108" y="4400784"/>
            <a:ext cx="2306032" cy="1174329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Confirms pregnancy using UPT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Enter the case in app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Risk assessed through obstetrics history</a:t>
            </a:r>
            <a:endParaRPr/>
          </a:p>
        </p:txBody>
      </p:sp>
      <p:sp>
        <p:nvSpPr>
          <p:cNvPr id="267" name="Google Shape;267;p6"/>
          <p:cNvSpPr/>
          <p:nvPr/>
        </p:nvSpPr>
        <p:spPr>
          <a:xfrm>
            <a:off x="0" y="5960766"/>
            <a:ext cx="2616249" cy="609888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Notification sent to ANM /MO</a:t>
            </a:r>
            <a:endParaRPr/>
          </a:p>
        </p:txBody>
      </p:sp>
      <p:sp>
        <p:nvSpPr>
          <p:cNvPr id="268" name="Google Shape;268;p6"/>
          <p:cNvSpPr/>
          <p:nvPr/>
        </p:nvSpPr>
        <p:spPr>
          <a:xfrm>
            <a:off x="4919480" y="5458126"/>
            <a:ext cx="3269555" cy="1253423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Once a month ANM visit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Risk assessment done through clinical examination and simple test (blood glucose ,fetal heart rate ,urine protein ,blood grouping ,BP )</a:t>
            </a:r>
            <a:endParaRPr/>
          </a:p>
        </p:txBody>
      </p:sp>
      <p:sp>
        <p:nvSpPr>
          <p:cNvPr id="269" name="Google Shape;269;p6"/>
          <p:cNvSpPr/>
          <p:nvPr/>
        </p:nvSpPr>
        <p:spPr>
          <a:xfrm>
            <a:off x="8729450" y="5573618"/>
            <a:ext cx="3307442" cy="1137931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Enter data in app and enter photos of reports and OPD card in app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Can see what ASHA has updated in particular pregnant woman section and </a:t>
            </a:r>
            <a:r>
              <a:rPr b="1" lang="en-US" sz="16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vice versa </a:t>
            </a:r>
            <a:endParaRPr b="1" sz="1400">
              <a:solidFill>
                <a:srgbClr val="262626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0" name="Google Shape;270;p6"/>
          <p:cNvSpPr/>
          <p:nvPr/>
        </p:nvSpPr>
        <p:spPr>
          <a:xfrm>
            <a:off x="8960252" y="2245651"/>
            <a:ext cx="2845837" cy="1586175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At least 4 ANC visits , Risk assessment done using special tests ( USG ,Serology)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Enter data in app and enter photos of reports and OPD card in app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Monitor work of ASHA/ANM </a:t>
            </a:r>
            <a:endParaRPr/>
          </a:p>
        </p:txBody>
      </p:sp>
      <p:sp>
        <p:nvSpPr>
          <p:cNvPr id="271" name="Google Shape;271;p6"/>
          <p:cNvSpPr/>
          <p:nvPr/>
        </p:nvSpPr>
        <p:spPr>
          <a:xfrm>
            <a:off x="9004407" y="1031688"/>
            <a:ext cx="3029339" cy="934221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Refer high risk ANC/ PNC cases to higher centers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Can add the reports of follow up in the app</a:t>
            </a:r>
            <a:endParaRPr/>
          </a:p>
        </p:txBody>
      </p:sp>
      <p:sp>
        <p:nvSpPr>
          <p:cNvPr id="272" name="Google Shape;272;p6"/>
          <p:cNvSpPr/>
          <p:nvPr/>
        </p:nvSpPr>
        <p:spPr>
          <a:xfrm>
            <a:off x="11852741" y="2085261"/>
            <a:ext cx="181005" cy="2409238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3" name="Google Shape;273;p6"/>
          <p:cNvSpPr/>
          <p:nvPr/>
        </p:nvSpPr>
        <p:spPr>
          <a:xfrm>
            <a:off x="10814180" y="3937413"/>
            <a:ext cx="214606" cy="518178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4" name="Google Shape;274;p6"/>
          <p:cNvSpPr/>
          <p:nvPr/>
        </p:nvSpPr>
        <p:spPr>
          <a:xfrm>
            <a:off x="2246306" y="276512"/>
            <a:ext cx="1877141" cy="1102233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Family planning counselling and guidance for couple with 2 or more children</a:t>
            </a:r>
            <a:endParaRPr/>
          </a:p>
        </p:txBody>
      </p:sp>
      <p:sp>
        <p:nvSpPr>
          <p:cNvPr id="275" name="Google Shape;275;p6"/>
          <p:cNvSpPr/>
          <p:nvPr/>
        </p:nvSpPr>
        <p:spPr>
          <a:xfrm>
            <a:off x="5498727" y="2471556"/>
            <a:ext cx="2462278" cy="86839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Immunization on village vaccination day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Management of basic childhood illnesses</a:t>
            </a:r>
            <a:endParaRPr sz="14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6" name="Google Shape;276;p6"/>
          <p:cNvSpPr/>
          <p:nvPr/>
        </p:nvSpPr>
        <p:spPr>
          <a:xfrm>
            <a:off x="6535890" y="3955838"/>
            <a:ext cx="2322434" cy="107732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At least 4 post natal home visits 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•"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Risk assessment done as per complication of and after delivery</a:t>
            </a:r>
            <a:endParaRPr/>
          </a:p>
        </p:txBody>
      </p:sp>
      <p:sp>
        <p:nvSpPr>
          <p:cNvPr id="277" name="Google Shape;277;p6"/>
          <p:cNvSpPr/>
          <p:nvPr/>
        </p:nvSpPr>
        <p:spPr>
          <a:xfrm>
            <a:off x="2545625" y="1777022"/>
            <a:ext cx="1433509" cy="112873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Counselling for ANC visits , Medication , Institutional delivery</a:t>
            </a:r>
            <a:endParaRPr/>
          </a:p>
        </p:txBody>
      </p:sp>
      <p:sp>
        <p:nvSpPr>
          <p:cNvPr id="278" name="Google Shape;278;p6"/>
          <p:cNvSpPr/>
          <p:nvPr/>
        </p:nvSpPr>
        <p:spPr>
          <a:xfrm>
            <a:off x="1087003" y="4068023"/>
            <a:ext cx="155984" cy="279869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9" name="Google Shape;279;p6"/>
          <p:cNvSpPr/>
          <p:nvPr/>
        </p:nvSpPr>
        <p:spPr>
          <a:xfrm>
            <a:off x="1074808" y="1062427"/>
            <a:ext cx="155984" cy="160346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0" name="Google Shape;280;p6"/>
          <p:cNvSpPr/>
          <p:nvPr/>
        </p:nvSpPr>
        <p:spPr>
          <a:xfrm>
            <a:off x="1054153" y="2046353"/>
            <a:ext cx="155984" cy="160346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1" name="Google Shape;281;p6"/>
          <p:cNvSpPr/>
          <p:nvPr/>
        </p:nvSpPr>
        <p:spPr>
          <a:xfrm>
            <a:off x="1054153" y="3032234"/>
            <a:ext cx="155984" cy="160346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2" name="Google Shape;282;p6"/>
          <p:cNvSpPr/>
          <p:nvPr/>
        </p:nvSpPr>
        <p:spPr>
          <a:xfrm>
            <a:off x="1087003" y="5687766"/>
            <a:ext cx="155984" cy="160346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3" name="Google Shape;283;p6"/>
          <p:cNvSpPr/>
          <p:nvPr/>
        </p:nvSpPr>
        <p:spPr>
          <a:xfrm>
            <a:off x="2731730" y="6157691"/>
            <a:ext cx="307910" cy="220194"/>
          </a:xfrm>
          <a:prstGeom prst="rightArrow">
            <a:avLst>
              <a:gd fmla="val 50000" name="adj1"/>
              <a:gd fmla="val 45833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4" name="Google Shape;284;p6"/>
          <p:cNvSpPr/>
          <p:nvPr/>
        </p:nvSpPr>
        <p:spPr>
          <a:xfrm>
            <a:off x="4451927" y="6128999"/>
            <a:ext cx="307910" cy="220194"/>
          </a:xfrm>
          <a:prstGeom prst="rightArrow">
            <a:avLst>
              <a:gd fmla="val 50000" name="adj1"/>
              <a:gd fmla="val 45833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5" name="Google Shape;285;p6"/>
          <p:cNvSpPr/>
          <p:nvPr/>
        </p:nvSpPr>
        <p:spPr>
          <a:xfrm>
            <a:off x="8337208" y="6047594"/>
            <a:ext cx="307910" cy="220194"/>
          </a:xfrm>
          <a:prstGeom prst="rightArrow">
            <a:avLst>
              <a:gd fmla="val 50000" name="adj1"/>
              <a:gd fmla="val 45833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6" name="Google Shape;286;p6"/>
          <p:cNvSpPr/>
          <p:nvPr/>
        </p:nvSpPr>
        <p:spPr>
          <a:xfrm>
            <a:off x="10814181" y="5228556"/>
            <a:ext cx="214604" cy="345062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7" name="Google Shape;287;p6"/>
          <p:cNvSpPr/>
          <p:nvPr/>
        </p:nvSpPr>
        <p:spPr>
          <a:xfrm rot="3819535">
            <a:off x="5008360" y="3189477"/>
            <a:ext cx="267527" cy="640130"/>
          </a:xfrm>
          <a:prstGeom prst="upArrow">
            <a:avLst>
              <a:gd fmla="val 27391" name="adj1"/>
              <a:gd fmla="val 52295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8" name="Google Shape;288;p6"/>
          <p:cNvSpPr/>
          <p:nvPr/>
        </p:nvSpPr>
        <p:spPr>
          <a:xfrm rot="1522962">
            <a:off x="4571536" y="4985103"/>
            <a:ext cx="204020" cy="930235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89" name="Google Shape;289;p6"/>
          <p:cNvSpPr/>
          <p:nvPr/>
        </p:nvSpPr>
        <p:spPr>
          <a:xfrm>
            <a:off x="4149024" y="4152123"/>
            <a:ext cx="162481" cy="1535642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0" name="Google Shape;290;p6"/>
          <p:cNvSpPr/>
          <p:nvPr/>
        </p:nvSpPr>
        <p:spPr>
          <a:xfrm>
            <a:off x="1716498" y="1416655"/>
            <a:ext cx="801095" cy="2142162"/>
          </a:xfrm>
          <a:prstGeom prst="bentUpArrow">
            <a:avLst>
              <a:gd fmla="val 8742" name="adj1"/>
              <a:gd fmla="val 16097" name="adj2"/>
              <a:gd fmla="val 18806" name="adj3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1" name="Google Shape;291;p6"/>
          <p:cNvSpPr/>
          <p:nvPr/>
        </p:nvSpPr>
        <p:spPr>
          <a:xfrm>
            <a:off x="1763231" y="3014600"/>
            <a:ext cx="1334538" cy="692463"/>
          </a:xfrm>
          <a:prstGeom prst="bentUpArrow">
            <a:avLst>
              <a:gd fmla="val 12784" name="adj1"/>
              <a:gd fmla="val 16097" name="adj2"/>
              <a:gd fmla="val 18806" name="adj3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2" name="Google Shape;292;p6"/>
          <p:cNvSpPr/>
          <p:nvPr/>
        </p:nvSpPr>
        <p:spPr>
          <a:xfrm>
            <a:off x="1728048" y="3731082"/>
            <a:ext cx="1813425" cy="15170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3" name="Google Shape;293;p6"/>
          <p:cNvSpPr/>
          <p:nvPr/>
        </p:nvSpPr>
        <p:spPr>
          <a:xfrm>
            <a:off x="6246472" y="4455591"/>
            <a:ext cx="202278" cy="23770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4" name="Google Shape;294;p6"/>
          <p:cNvSpPr/>
          <p:nvPr/>
        </p:nvSpPr>
        <p:spPr>
          <a:xfrm>
            <a:off x="4914644" y="1514609"/>
            <a:ext cx="1996497" cy="777108"/>
          </a:xfrm>
          <a:prstGeom prst="roundRect">
            <a:avLst>
              <a:gd fmla="val 19068" name="adj"/>
            </a:avLst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ASHA Accompanies high risk ANC /PNC cases to higher center</a:t>
            </a:r>
            <a:endParaRPr/>
          </a:p>
        </p:txBody>
      </p:sp>
      <p:sp>
        <p:nvSpPr>
          <p:cNvPr id="295" name="Google Shape;295;p6"/>
          <p:cNvSpPr/>
          <p:nvPr/>
        </p:nvSpPr>
        <p:spPr>
          <a:xfrm>
            <a:off x="4111544" y="1974464"/>
            <a:ext cx="683999" cy="221593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6" name="Google Shape;296;p6"/>
          <p:cNvSpPr/>
          <p:nvPr/>
        </p:nvSpPr>
        <p:spPr>
          <a:xfrm>
            <a:off x="2838310" y="4261711"/>
            <a:ext cx="1116951" cy="863173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262626"/>
                </a:solidFill>
                <a:latin typeface="Cambria"/>
                <a:ea typeface="Cambria"/>
                <a:cs typeface="Cambria"/>
                <a:sym typeface="Cambria"/>
              </a:rPr>
              <a:t>Safe home delivery using kit if required</a:t>
            </a:r>
            <a:endParaRPr/>
          </a:p>
        </p:txBody>
      </p:sp>
      <p:sp>
        <p:nvSpPr>
          <p:cNvPr id="297" name="Google Shape;297;p6"/>
          <p:cNvSpPr/>
          <p:nvPr/>
        </p:nvSpPr>
        <p:spPr>
          <a:xfrm>
            <a:off x="3532595" y="5195930"/>
            <a:ext cx="162481" cy="491835"/>
          </a:xfrm>
          <a:prstGeom prst="upArrow">
            <a:avLst>
              <a:gd fmla="val 50000" name="adj1"/>
              <a:gd fmla="val 61209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8" name="Google Shape;298;p6"/>
          <p:cNvSpPr/>
          <p:nvPr/>
        </p:nvSpPr>
        <p:spPr>
          <a:xfrm rot="1200036">
            <a:off x="1628920" y="4108714"/>
            <a:ext cx="1184814" cy="124191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7A3B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7"/>
          <p:cNvSpPr txBox="1"/>
          <p:nvPr>
            <p:ph type="title"/>
          </p:nvPr>
        </p:nvSpPr>
        <p:spPr>
          <a:xfrm>
            <a:off x="1767374" y="214605"/>
            <a:ext cx="8657252" cy="5691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en-US"/>
              <a:t>	UNDERSTANDING OF THE TARGET USER</a:t>
            </a:r>
            <a:endParaRPr/>
          </a:p>
        </p:txBody>
      </p:sp>
      <p:sp>
        <p:nvSpPr>
          <p:cNvPr id="304" name="Google Shape;304;p7"/>
          <p:cNvSpPr txBox="1"/>
          <p:nvPr>
            <p:ph idx="1" type="body"/>
          </p:nvPr>
        </p:nvSpPr>
        <p:spPr>
          <a:xfrm>
            <a:off x="279917" y="998376"/>
            <a:ext cx="11532637" cy="56450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4571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The target users of app are 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400"/>
              <a:buNone/>
            </a:pPr>
            <a:r>
              <a:rPr b="1" lang="en-US" sz="2400">
                <a:solidFill>
                  <a:srgbClr val="002060"/>
                </a:solidFill>
              </a:rPr>
              <a:t>1.Pregnant woman </a:t>
            </a:r>
            <a:r>
              <a:rPr lang="en-US"/>
              <a:t>:- most of them are </a:t>
            </a:r>
            <a:r>
              <a:rPr b="1" lang="en-US"/>
              <a:t>illiterate a</a:t>
            </a:r>
            <a:r>
              <a:rPr lang="en-US"/>
              <a:t>nd </a:t>
            </a:r>
            <a:r>
              <a:rPr b="1" lang="en-US"/>
              <a:t>not accustomed to smartphones </a:t>
            </a:r>
            <a:r>
              <a:rPr lang="en-US"/>
              <a:t>. Hence the UI / design element used in their section of app will be</a:t>
            </a:r>
            <a:r>
              <a:rPr b="1" lang="en-US"/>
              <a:t> simple </a:t>
            </a:r>
            <a:r>
              <a:rPr lang="en-US"/>
              <a:t>, </a:t>
            </a:r>
            <a:r>
              <a:rPr b="1" lang="en-US"/>
              <a:t>the local language </a:t>
            </a:r>
            <a:r>
              <a:rPr lang="en-US"/>
              <a:t>will be used </a:t>
            </a:r>
            <a:r>
              <a:rPr b="1" lang="en-US"/>
              <a:t>without </a:t>
            </a:r>
            <a:r>
              <a:rPr lang="en-US"/>
              <a:t>usage of </a:t>
            </a:r>
            <a:r>
              <a:rPr b="1" lang="en-US"/>
              <a:t>any complicated medical terminology </a:t>
            </a:r>
            <a:r>
              <a:rPr lang="en-US"/>
              <a:t>, </a:t>
            </a:r>
            <a:r>
              <a:rPr b="1" lang="en-US"/>
              <a:t>pictorial and video depiction of complication </a:t>
            </a:r>
            <a:r>
              <a:rPr lang="en-US"/>
              <a:t>and things to do so that it is easy to user to understand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400"/>
              <a:buNone/>
            </a:pPr>
            <a:r>
              <a:rPr b="1" lang="en-US" sz="2400"/>
              <a:t>2.</a:t>
            </a:r>
            <a:r>
              <a:rPr b="1" lang="en-US" sz="2400">
                <a:solidFill>
                  <a:srgbClr val="002060"/>
                </a:solidFill>
              </a:rPr>
              <a:t>ASHA</a:t>
            </a:r>
            <a:r>
              <a:rPr b="1" lang="en-US" sz="2400"/>
              <a:t> </a:t>
            </a:r>
            <a:r>
              <a:rPr lang="en-US"/>
              <a:t>:- She is </a:t>
            </a:r>
            <a:r>
              <a:rPr b="1" lang="en-US"/>
              <a:t>educated till 8th class or more</a:t>
            </a:r>
            <a:r>
              <a:rPr lang="en-US"/>
              <a:t> , she knows basic reading &amp; writing.  The UI/ design elements used for her will be </a:t>
            </a:r>
            <a:r>
              <a:rPr b="1" lang="en-US"/>
              <a:t>simple and same as that of pregnant lady . </a:t>
            </a:r>
            <a:r>
              <a:rPr lang="en-US"/>
              <a:t>The </a:t>
            </a:r>
            <a:r>
              <a:rPr b="1" lang="en-US"/>
              <a:t>medical problems </a:t>
            </a:r>
            <a:r>
              <a:rPr lang="en-US"/>
              <a:t>will be depicted in </a:t>
            </a:r>
            <a:r>
              <a:rPr b="1" lang="en-US"/>
              <a:t>simple &amp; local language</a:t>
            </a:r>
            <a:r>
              <a:rPr lang="en-US"/>
              <a:t> and </a:t>
            </a:r>
            <a:r>
              <a:rPr b="1" lang="en-US"/>
              <a:t>pictorial and video depiction of things </a:t>
            </a:r>
            <a:r>
              <a:rPr lang="en-US"/>
              <a:t>is done wherever possible.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400"/>
              <a:buNone/>
            </a:pPr>
            <a:r>
              <a:rPr b="1" lang="en-US" sz="2400"/>
              <a:t>3. </a:t>
            </a:r>
            <a:r>
              <a:rPr b="1" lang="en-US" sz="2400">
                <a:solidFill>
                  <a:srgbClr val="002060"/>
                </a:solidFill>
              </a:rPr>
              <a:t>ASHA &amp; Medical officer/ Doctor </a:t>
            </a:r>
            <a:r>
              <a:rPr lang="en-US"/>
              <a:t>: They are </a:t>
            </a:r>
            <a:r>
              <a:rPr b="1" lang="en-US"/>
              <a:t>educated personals </a:t>
            </a:r>
            <a:r>
              <a:rPr lang="en-US"/>
              <a:t>, app will be simple to use for them </a:t>
            </a:r>
            <a:r>
              <a:rPr b="1" lang="en-US"/>
              <a:t>, medical problems </a:t>
            </a:r>
            <a:r>
              <a:rPr lang="en-US"/>
              <a:t>will be depicted </a:t>
            </a:r>
            <a:r>
              <a:rPr b="1" lang="en-US"/>
              <a:t>in standard medical terminology </a:t>
            </a:r>
            <a:r>
              <a:rPr lang="en-US"/>
              <a:t>to </a:t>
            </a:r>
            <a:r>
              <a:rPr b="1" lang="en-US"/>
              <a:t>maintain universality</a:t>
            </a:r>
            <a:r>
              <a:rPr lang="en-US"/>
              <a:t> . </a:t>
            </a:r>
            <a:r>
              <a:rPr b="1" lang="en-US"/>
              <a:t>Camera option </a:t>
            </a:r>
            <a:r>
              <a:rPr lang="en-US"/>
              <a:t>is present in section of every case to </a:t>
            </a:r>
            <a:r>
              <a:rPr b="1" lang="en-US"/>
              <a:t>click photographs of the reports</a:t>
            </a:r>
            <a:r>
              <a:rPr lang="en-US"/>
              <a:t> &amp; OPD card so as </a:t>
            </a:r>
            <a:r>
              <a:rPr b="1" lang="en-US"/>
              <a:t>to save time typing </a:t>
            </a:r>
            <a:r>
              <a:rPr lang="en-US"/>
              <a:t>and make app </a:t>
            </a:r>
            <a:r>
              <a:rPr b="1" lang="en-US"/>
              <a:t>user friendly.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8"/>
          <p:cNvSpPr txBox="1"/>
          <p:nvPr>
            <p:ph idx="4294967295" type="title"/>
          </p:nvPr>
        </p:nvSpPr>
        <p:spPr>
          <a:xfrm>
            <a:off x="3172408" y="155576"/>
            <a:ext cx="5375275" cy="6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en-US"/>
              <a:t>COMPETITIVE LANDSCAPE</a:t>
            </a:r>
            <a:endParaRPr/>
          </a:p>
        </p:txBody>
      </p:sp>
      <p:sp>
        <p:nvSpPr>
          <p:cNvPr id="310" name="Google Shape;310;p8"/>
          <p:cNvSpPr txBox="1"/>
          <p:nvPr>
            <p:ph idx="4294967295" type="body"/>
          </p:nvPr>
        </p:nvSpPr>
        <p:spPr>
          <a:xfrm>
            <a:off x="158620" y="765176"/>
            <a:ext cx="11793668" cy="6008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45715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Presently there is </a:t>
            </a:r>
            <a:r>
              <a:rPr b="1" lang="en-US"/>
              <a:t>no similar software /model present in the market  </a:t>
            </a:r>
            <a:r>
              <a:rPr lang="en-US"/>
              <a:t>and our model has no or less competition .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None/>
            </a:pPr>
            <a:r>
              <a:rPr lang="en-US"/>
              <a:t>The only competition will be from the </a:t>
            </a:r>
            <a:r>
              <a:rPr b="1" lang="en-US"/>
              <a:t>kit based model </a:t>
            </a:r>
            <a:r>
              <a:rPr lang="en-US"/>
              <a:t>. Which is very </a:t>
            </a:r>
            <a:r>
              <a:rPr b="1" lang="en-US"/>
              <a:t>difficult to develop </a:t>
            </a:r>
            <a:r>
              <a:rPr lang="en-US"/>
              <a:t>,</a:t>
            </a:r>
            <a:r>
              <a:rPr b="1" lang="en-US"/>
              <a:t>costly in</a:t>
            </a:r>
            <a:r>
              <a:rPr lang="en-US"/>
              <a:t> </a:t>
            </a:r>
            <a:r>
              <a:rPr b="1" lang="en-US"/>
              <a:t>implementation</a:t>
            </a:r>
            <a:r>
              <a:rPr lang="en-US"/>
              <a:t> and </a:t>
            </a:r>
            <a:r>
              <a:rPr b="1" lang="en-US"/>
              <a:t>not user friendly</a:t>
            </a:r>
            <a:r>
              <a:rPr lang="en-US"/>
              <a:t>.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None/>
            </a:pPr>
            <a:r>
              <a:rPr lang="en-US"/>
              <a:t>We can make kit including the simple equipment which doctors and healthcare workers generally use in their daily practice ( BP meter , Measuring tape , Glucometer ,HB meter , urine dipsticks  , fetal doppler , stethoscope ), but </a:t>
            </a:r>
            <a:r>
              <a:rPr b="1" lang="en-US"/>
              <a:t>making of such kit won’t make any sense </a:t>
            </a:r>
            <a:r>
              <a:rPr lang="en-US"/>
              <a:t>as  anyhow the pregnant women </a:t>
            </a:r>
            <a:r>
              <a:rPr b="1" lang="en-US"/>
              <a:t>is tested for all those in ANC visits </a:t>
            </a:r>
            <a:r>
              <a:rPr lang="en-US"/>
              <a:t>, and giving such kit to the health care work </a:t>
            </a:r>
            <a:r>
              <a:rPr b="1" lang="en-US"/>
              <a:t>will increase the cost borne by the government</a:t>
            </a:r>
            <a:r>
              <a:rPr lang="en-US"/>
              <a:t> .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None/>
            </a:pPr>
            <a:r>
              <a:rPr lang="en-US"/>
              <a:t>Even if we develop the sophisticated kit , it will be costly , and </a:t>
            </a:r>
            <a:r>
              <a:rPr b="1" lang="en-US"/>
              <a:t>will need expertise in using it </a:t>
            </a:r>
            <a:r>
              <a:rPr lang="en-US"/>
              <a:t>, and any </a:t>
            </a:r>
            <a:r>
              <a:rPr b="1" lang="en-US"/>
              <a:t>addition of new equipment </a:t>
            </a:r>
            <a:r>
              <a:rPr lang="en-US"/>
              <a:t>in kit will need </a:t>
            </a:r>
            <a:r>
              <a:rPr b="1" lang="en-US"/>
              <a:t>retraining of workforce</a:t>
            </a:r>
            <a:r>
              <a:rPr lang="en-US"/>
              <a:t>.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None/>
            </a:pPr>
            <a:r>
              <a:rPr lang="en-US"/>
              <a:t>KIT based model </a:t>
            </a:r>
            <a:r>
              <a:rPr b="1" lang="en-US"/>
              <a:t>can detect only few causes of high risk pregnancy </a:t>
            </a:r>
            <a:r>
              <a:rPr lang="en-US"/>
              <a:t>, and detecting the </a:t>
            </a:r>
            <a:r>
              <a:rPr b="1" lang="en-US"/>
              <a:t>other major causes </a:t>
            </a:r>
            <a:r>
              <a:rPr lang="en-US"/>
              <a:t>will require </a:t>
            </a:r>
            <a:r>
              <a:rPr b="1" lang="en-US"/>
              <a:t>sophisticated machinery (USG , amniocentesis ) </a:t>
            </a:r>
            <a:r>
              <a:rPr lang="en-US"/>
              <a:t>and person with expertise , </a:t>
            </a:r>
            <a:r>
              <a:rPr b="1" lang="en-US"/>
              <a:t>HENCE regular ANC visits is must.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None/>
            </a:pPr>
            <a:r>
              <a:rPr lang="en-US"/>
              <a:t>IF KIT model is applied to pregnant woman ( which detects few ailments ) and </a:t>
            </a:r>
            <a:r>
              <a:rPr b="1" lang="en-US"/>
              <a:t>if test come negative </a:t>
            </a:r>
            <a:r>
              <a:rPr lang="en-US"/>
              <a:t>, this will make that particular person </a:t>
            </a:r>
            <a:r>
              <a:rPr b="1" lang="en-US"/>
              <a:t>reluctant to go to ANC visits , </a:t>
            </a:r>
            <a:r>
              <a:rPr lang="en-US"/>
              <a:t>which is </a:t>
            </a:r>
            <a:r>
              <a:rPr b="1" lang="en-US"/>
              <a:t>harmful.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None/>
            </a:pPr>
            <a:r>
              <a:rPr lang="en-US"/>
              <a:t>Finally KIT </a:t>
            </a:r>
            <a:r>
              <a:rPr b="1" lang="en-US"/>
              <a:t>does not include post natal and newborn care</a:t>
            </a:r>
            <a:r>
              <a:rPr lang="en-US"/>
              <a:t>.</a:t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1"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0" lvl="0" marL="45715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9"/>
          <p:cNvSpPr txBox="1"/>
          <p:nvPr>
            <p:ph type="title"/>
          </p:nvPr>
        </p:nvSpPr>
        <p:spPr>
          <a:xfrm>
            <a:off x="1392594" y="55984"/>
            <a:ext cx="9406812" cy="70290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en-US"/>
              <a:t>INTEGRATION WITH EXISTING INFRASTRUCTURE</a:t>
            </a:r>
            <a:endParaRPr/>
          </a:p>
        </p:txBody>
      </p:sp>
      <p:sp>
        <p:nvSpPr>
          <p:cNvPr id="316" name="Google Shape;316;p9"/>
          <p:cNvSpPr txBox="1"/>
          <p:nvPr>
            <p:ph idx="1" type="body"/>
          </p:nvPr>
        </p:nvSpPr>
        <p:spPr>
          <a:xfrm>
            <a:off x="255036" y="1539551"/>
            <a:ext cx="11364687" cy="4301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578" lvl="0" marL="274293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incorporating  our model in the </a:t>
            </a:r>
            <a:r>
              <a:rPr b="1" lang="en-US"/>
              <a:t>Existing government healthcare delivery system 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app to every tier of this delivery system</a:t>
            </a:r>
            <a:r>
              <a:rPr lang="en-US"/>
              <a:t>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pre feeding the app with the existing health workers database</a:t>
            </a:r>
            <a:r>
              <a:rPr i="1" lang="en-US"/>
              <a:t>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inbuilt APP in the SKY smartphone</a:t>
            </a:r>
            <a:r>
              <a:rPr lang="en-US"/>
              <a:t>.</a:t>
            </a:r>
            <a:endParaRPr/>
          </a:p>
          <a:p>
            <a:pPr indent="-228578" lvl="0" marL="274293" rtl="0" algn="l">
              <a:lnSpc>
                <a:spcPct val="90000"/>
              </a:lnSpc>
              <a:spcBef>
                <a:spcPts val="1801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integration with </a:t>
            </a:r>
            <a:r>
              <a:rPr b="1" lang="en-US">
                <a:solidFill>
                  <a:srgbClr val="FF0000"/>
                </a:solidFill>
              </a:rPr>
              <a:t>ICDS common application software </a:t>
            </a:r>
            <a:r>
              <a:rPr lang="en-US"/>
              <a:t>available to </a:t>
            </a:r>
            <a:r>
              <a:rPr b="1" lang="en-US"/>
              <a:t>Anganwadi workers  as   </a:t>
            </a:r>
            <a:r>
              <a:rPr lang="en-US"/>
              <a:t>(</a:t>
            </a:r>
            <a:r>
              <a:rPr b="1" lang="en-US"/>
              <a:t>vaccination</a:t>
            </a:r>
            <a:r>
              <a:rPr lang="en-US"/>
              <a:t> , </a:t>
            </a:r>
            <a:r>
              <a:rPr b="1" lang="en-US"/>
              <a:t>growth &amp; development monitoring</a:t>
            </a:r>
            <a:r>
              <a:rPr lang="en-US"/>
              <a:t>) , </a:t>
            </a:r>
            <a:r>
              <a:rPr b="1" lang="en-US"/>
              <a:t>Take home ration </a:t>
            </a:r>
            <a:r>
              <a:rPr lang="en-US"/>
              <a:t>, </a:t>
            </a:r>
            <a:r>
              <a:rPr b="1" i="1" lang="en-US"/>
              <a:t>IFA </a:t>
            </a:r>
            <a:r>
              <a:rPr b="1" lang="en-US"/>
              <a:t>&amp; calcium tablets , depot of essential drugs for common childhood illness (ORS) &amp; family planning ( condoms, oral contraceptives ).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RedLineBusiness_16x9">
      <a:dk1>
        <a:srgbClr val="514A40"/>
      </a:dk1>
      <a:lt1>
        <a:srgbClr val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d Line Business 16x9">
  <a:themeElements>
    <a:clrScheme name="RedLineBusiness_16x9">
      <a:dk1>
        <a:srgbClr val="514A40"/>
      </a:dk1>
      <a:lt1>
        <a:srgbClr val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2018-08-18T12:23:51Z</dcterms:created>
  <dc:creator>Dell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